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1"/>
  </p:notesMasterIdLst>
  <p:sldIdLst>
    <p:sldId id="256" r:id="rId2"/>
    <p:sldId id="258" r:id="rId3"/>
    <p:sldId id="259" r:id="rId4"/>
    <p:sldId id="260" r:id="rId5"/>
    <p:sldId id="261" r:id="rId6"/>
    <p:sldId id="484" r:id="rId7"/>
    <p:sldId id="369" r:id="rId8"/>
    <p:sldId id="370" r:id="rId9"/>
    <p:sldId id="457" r:id="rId10"/>
    <p:sldId id="458" r:id="rId11"/>
    <p:sldId id="459" r:id="rId12"/>
    <p:sldId id="371" r:id="rId13"/>
    <p:sldId id="375" r:id="rId14"/>
    <p:sldId id="373" r:id="rId15"/>
    <p:sldId id="461" r:id="rId16"/>
    <p:sldId id="462" r:id="rId17"/>
    <p:sldId id="463" r:id="rId18"/>
    <p:sldId id="460" r:id="rId19"/>
    <p:sldId id="464" r:id="rId20"/>
    <p:sldId id="466" r:id="rId21"/>
    <p:sldId id="467" r:id="rId22"/>
    <p:sldId id="468" r:id="rId23"/>
    <p:sldId id="465" r:id="rId24"/>
    <p:sldId id="374" r:id="rId25"/>
    <p:sldId id="376" r:id="rId26"/>
    <p:sldId id="379" r:id="rId27"/>
    <p:sldId id="469" r:id="rId28"/>
    <p:sldId id="470" r:id="rId29"/>
    <p:sldId id="471" r:id="rId30"/>
    <p:sldId id="377" r:id="rId31"/>
    <p:sldId id="473" r:id="rId32"/>
    <p:sldId id="472" r:id="rId33"/>
    <p:sldId id="378" r:id="rId34"/>
    <p:sldId id="380" r:id="rId35"/>
    <p:sldId id="381" r:id="rId36"/>
    <p:sldId id="497" r:id="rId37"/>
    <p:sldId id="382" r:id="rId38"/>
    <p:sldId id="475" r:id="rId39"/>
    <p:sldId id="476" r:id="rId40"/>
    <p:sldId id="477" r:id="rId41"/>
    <p:sldId id="474" r:id="rId42"/>
    <p:sldId id="383" r:id="rId43"/>
    <p:sldId id="385" r:id="rId44"/>
    <p:sldId id="384" r:id="rId45"/>
    <p:sldId id="386" r:id="rId46"/>
    <p:sldId id="387" r:id="rId47"/>
    <p:sldId id="389" r:id="rId48"/>
    <p:sldId id="396" r:id="rId49"/>
    <p:sldId id="397" r:id="rId50"/>
    <p:sldId id="398" r:id="rId51"/>
    <p:sldId id="390" r:id="rId52"/>
    <p:sldId id="400" r:id="rId53"/>
    <p:sldId id="401" r:id="rId54"/>
    <p:sldId id="402" r:id="rId55"/>
    <p:sldId id="403" r:id="rId56"/>
    <p:sldId id="405" r:id="rId57"/>
    <p:sldId id="406" r:id="rId58"/>
    <p:sldId id="407" r:id="rId59"/>
    <p:sldId id="411" r:id="rId60"/>
    <p:sldId id="408" r:id="rId61"/>
    <p:sldId id="409" r:id="rId62"/>
    <p:sldId id="478" r:id="rId63"/>
    <p:sldId id="410" r:id="rId64"/>
    <p:sldId id="493" r:id="rId65"/>
    <p:sldId id="412" r:id="rId66"/>
    <p:sldId id="413" r:id="rId67"/>
    <p:sldId id="414" r:id="rId68"/>
    <p:sldId id="485" r:id="rId69"/>
    <p:sldId id="415" r:id="rId70"/>
    <p:sldId id="416" r:id="rId71"/>
    <p:sldId id="417" r:id="rId72"/>
    <p:sldId id="418" r:id="rId73"/>
    <p:sldId id="419" r:id="rId74"/>
    <p:sldId id="486" r:id="rId75"/>
    <p:sldId id="487" r:id="rId76"/>
    <p:sldId id="488" r:id="rId77"/>
    <p:sldId id="489" r:id="rId78"/>
    <p:sldId id="490" r:id="rId79"/>
    <p:sldId id="425" r:id="rId80"/>
    <p:sldId id="424" r:id="rId81"/>
    <p:sldId id="426" r:id="rId82"/>
    <p:sldId id="428" r:id="rId83"/>
    <p:sldId id="429" r:id="rId84"/>
    <p:sldId id="430" r:id="rId85"/>
    <p:sldId id="431" r:id="rId86"/>
    <p:sldId id="479" r:id="rId87"/>
    <p:sldId id="432" r:id="rId88"/>
    <p:sldId id="433" r:id="rId89"/>
    <p:sldId id="434" r:id="rId90"/>
    <p:sldId id="492" r:id="rId91"/>
    <p:sldId id="491" r:id="rId92"/>
    <p:sldId id="435" r:id="rId93"/>
    <p:sldId id="436" r:id="rId94"/>
    <p:sldId id="437" r:id="rId95"/>
    <p:sldId id="438" r:id="rId96"/>
    <p:sldId id="439" r:id="rId97"/>
    <p:sldId id="440" r:id="rId98"/>
    <p:sldId id="441" r:id="rId99"/>
    <p:sldId id="442" r:id="rId100"/>
    <p:sldId id="443" r:id="rId101"/>
    <p:sldId id="444" r:id="rId102"/>
    <p:sldId id="445" r:id="rId103"/>
    <p:sldId id="456" r:id="rId104"/>
    <p:sldId id="480" r:id="rId105"/>
    <p:sldId id="481" r:id="rId106"/>
    <p:sldId id="482" r:id="rId107"/>
    <p:sldId id="483" r:id="rId108"/>
    <p:sldId id="495" r:id="rId109"/>
    <p:sldId id="257" r:id="rId110"/>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484"/>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 id="497"/>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0"/>
            <p14:sldId id="400"/>
            <p14:sldId id="401"/>
            <p14:sldId id="402"/>
            <p14:sldId id="403"/>
            <p14:sldId id="405"/>
            <p14:sldId id="406"/>
            <p14:sldId id="407"/>
          </p14:sldIdLst>
        </p14:section>
        <p14:section name="Framework structure and fundamentation" id="{029A3583-00F4-4C1F-B28B-1D46B8D6AE29}">
          <p14:sldIdLst>
            <p14:sldId id="411"/>
            <p14:sldId id="408"/>
            <p14:sldId id="409"/>
            <p14:sldId id="478"/>
            <p14:sldId id="410"/>
            <p14:sldId id="493"/>
            <p14:sldId id="412"/>
            <p14:sldId id="413"/>
            <p14:sldId id="414"/>
            <p14:sldId id="485"/>
            <p14:sldId id="415"/>
            <p14:sldId id="416"/>
            <p14:sldId id="417"/>
            <p14:sldId id="418"/>
          </p14:sldIdLst>
        </p14:section>
        <p14:section name="Experimental results" id="{59EB1A39-7EE9-4C4E-8B52-25E8989B4339}">
          <p14:sldIdLst>
            <p14:sldId id="419"/>
            <p14:sldId id="486"/>
            <p14:sldId id="487"/>
            <p14:sldId id="488"/>
            <p14:sldId id="489"/>
            <p14:sldId id="490"/>
            <p14:sldId id="425"/>
            <p14:sldId id="424"/>
            <p14:sldId id="426"/>
            <p14:sldId id="428"/>
            <p14:sldId id="429"/>
            <p14:sldId id="430"/>
            <p14:sldId id="431"/>
            <p14:sldId id="479"/>
            <p14:sldId id="432"/>
            <p14:sldId id="433"/>
            <p14:sldId id="434"/>
            <p14:sldId id="492"/>
            <p14:sldId id="491"/>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95"/>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F"/>
    <a:srgbClr val="24292E"/>
    <a:srgbClr val="7F7F7F"/>
    <a:srgbClr val="1A69FF"/>
    <a:srgbClr val="005493"/>
    <a:srgbClr val="7A81FF"/>
    <a:srgbClr val="0432FF"/>
    <a:srgbClr val="011893"/>
    <a:srgbClr val="00FDF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0"/>
    <p:restoredTop sz="82616"/>
  </p:normalViewPr>
  <p:slideViewPr>
    <p:cSldViewPr snapToGrid="0">
      <p:cViewPr>
        <p:scale>
          <a:sx n="104" d="100"/>
          <a:sy n="104" d="100"/>
        </p:scale>
        <p:origin x="205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13/11/2023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00:24</a:t>
            </a:r>
          </a:p>
        </p:txBody>
      </p:sp>
      <p:sp>
        <p:nvSpPr>
          <p:cNvPr id="4" name="Slide Number Placeholder 3"/>
          <p:cNvSpPr>
            <a:spLocks noGrp="1"/>
          </p:cNvSpPr>
          <p:nvPr>
            <p:ph type="sldNum" sz="quarter" idx="5"/>
          </p:nvPr>
        </p:nvSpPr>
        <p:spPr/>
        <p:txBody>
          <a:bodyPr/>
          <a:lstStyle/>
          <a:p>
            <a:fld id="{11A34663-90A1-D846-8898-3C9F8D7E3213}" type="slidenum">
              <a:rPr lang="pt-BR" smtClean="0"/>
              <a:t>1</a:t>
            </a:fld>
            <a:endParaRPr lang="pt-BR"/>
          </a:p>
        </p:txBody>
      </p:sp>
    </p:spTree>
    <p:extLst>
      <p:ext uri="{BB962C8B-B14F-4D97-AF65-F5344CB8AC3E}">
        <p14:creationId xmlns:p14="http://schemas.microsoft.com/office/powerpoint/2010/main" val="91100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[03:36]</a:t>
            </a:r>
          </a:p>
          <a:p>
            <a:endParaRPr lang="pt-BR" dirty="0"/>
          </a:p>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[39:12]</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[40:00]</a:t>
            </a:r>
          </a:p>
        </p:txBody>
      </p:sp>
      <p:sp>
        <p:nvSpPr>
          <p:cNvPr id="4" name="Slide Number Placeholder 3"/>
          <p:cNvSpPr>
            <a:spLocks noGrp="1"/>
          </p:cNvSpPr>
          <p:nvPr>
            <p:ph type="sldNum" sz="quarter" idx="5"/>
          </p:nvPr>
        </p:nvSpPr>
        <p:spPr/>
        <p:txBody>
          <a:bodyPr/>
          <a:lstStyle/>
          <a:p>
            <a:fld id="{11A34663-90A1-D846-8898-3C9F8D7E3213}" type="slidenum">
              <a:rPr lang="pt-BR" smtClean="0"/>
              <a:t>108</a:t>
            </a:fld>
            <a:endParaRPr lang="pt-BR"/>
          </a:p>
        </p:txBody>
      </p:sp>
    </p:spTree>
    <p:extLst>
      <p:ext uri="{BB962C8B-B14F-4D97-AF65-F5344CB8AC3E}">
        <p14:creationId xmlns:p14="http://schemas.microsoft.com/office/powerpoint/2010/main" val="201197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[04:00]</a:t>
            </a:r>
          </a:p>
          <a:p>
            <a:endParaRPr lang="pt-BR" dirty="0"/>
          </a:p>
          <a:p>
            <a:r>
              <a:rPr lang="pt-BR" dirty="0"/>
              <a:t>Performático</a:t>
            </a:r>
          </a:p>
          <a:p>
            <a:r>
              <a:rPr lang="pt-BR" dirty="0"/>
              <a:t>	Performance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[04:24]</a:t>
            </a:r>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4282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[05:36]</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Caracterização de uma região de transporte</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[07:12]</a:t>
            </a:r>
          </a:p>
          <a:p>
            <a:endParaRPr lang="pt-BR" dirty="0"/>
          </a:p>
          <a:p>
            <a:r>
              <a:rPr lang="pt-BR" dirty="0"/>
              <a:t>As amostras tiveram a mesma frequência da base usada no trabalho</a:t>
            </a:r>
          </a:p>
          <a:p>
            <a:endParaRPr lang="pt-BR" dirty="0"/>
          </a:p>
          <a:p>
            <a:r>
              <a:rPr lang="pt-BR" dirty="0"/>
              <a:t>Conseguiu descrever o consumo de rede por meio de uma distribuição </a:t>
            </a:r>
            <a:r>
              <a:rPr lang="pt-BR" dirty="0" err="1"/>
              <a:t>trimodla</a:t>
            </a:r>
            <a:r>
              <a:rPr lang="pt-BR" dirty="0"/>
              <a:t> com </a:t>
            </a:r>
            <a:r>
              <a:rPr lang="pt-BR" dirty="0" err="1"/>
              <a:t>r-squared</a:t>
            </a:r>
            <a:r>
              <a:rPr lang="pt-BR" dirty="0"/>
              <a:t> de 99%</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00:48</a:t>
            </a:r>
          </a:p>
        </p:txBody>
      </p:sp>
      <p:sp>
        <p:nvSpPr>
          <p:cNvPr id="4" name="Slide Number Placeholder 3"/>
          <p:cNvSpPr>
            <a:spLocks noGrp="1"/>
          </p:cNvSpPr>
          <p:nvPr>
            <p:ph type="sldNum" sz="quarter" idx="5"/>
          </p:nvPr>
        </p:nvSpPr>
        <p:spPr/>
        <p:txBody>
          <a:bodyPr/>
          <a:lstStyle/>
          <a:p>
            <a:fld id="{11A34663-90A1-D846-8898-3C9F8D7E3213}" type="slidenum">
              <a:rPr lang="pt-BR" smtClean="0"/>
              <a:t>2</a:t>
            </a:fld>
            <a:endParaRPr lang="pt-BR"/>
          </a:p>
        </p:txBody>
      </p:sp>
    </p:spTree>
    <p:extLst>
      <p:ext uri="{BB962C8B-B14F-4D97-AF65-F5344CB8AC3E}">
        <p14:creationId xmlns:p14="http://schemas.microsoft.com/office/powerpoint/2010/main" val="41274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falta de homogeneidade causa um uso insuficiente da infraestrutura de rede</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Reforçando a ideia da ecologia urbana</a:t>
            </a:r>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[08:48]</a:t>
            </a:r>
          </a:p>
          <a:p>
            <a:endParaRPr lang="pt-BR" dirty="0"/>
          </a:p>
          <a:p>
            <a:r>
              <a:rPr lang="pt-BR" dirty="0"/>
              <a:t>A infraestrutura chega ao seu limite de atendimento antes de ser integralmente ocupada</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[09:36]</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o Ericsson </a:t>
            </a:r>
            <a:r>
              <a:rPr lang="pt-BR" dirty="0" err="1"/>
              <a:t>Mobility</a:t>
            </a:r>
            <a:r>
              <a:rPr lang="pt-BR" dirty="0"/>
              <a:t> </a:t>
            </a:r>
            <a:r>
              <a:rPr lang="pt-BR" dirty="0" err="1"/>
              <a:t>Report</a:t>
            </a:r>
            <a:r>
              <a:rPr lang="pt-BR" dirty="0"/>
              <a:t> de Novembro de 2022</a:t>
            </a:r>
          </a:p>
        </p:txBody>
      </p:sp>
      <p:sp>
        <p:nvSpPr>
          <p:cNvPr id="4" name="Slide Number Placeholder 3"/>
          <p:cNvSpPr>
            <a:spLocks noGrp="1"/>
          </p:cNvSpPr>
          <p:nvPr>
            <p:ph type="sldNum" sz="quarter" idx="5"/>
          </p:nvPr>
        </p:nvSpPr>
        <p:spPr/>
        <p:txBody>
          <a:bodyPr/>
          <a:lstStyle/>
          <a:p>
            <a:fld id="{11A34663-90A1-D846-8898-3C9F8D7E3213}" type="slidenum">
              <a:rPr lang="pt-BR" smtClean="0"/>
              <a:t>3</a:t>
            </a:fld>
            <a:endParaRPr lang="pt-BR"/>
          </a:p>
        </p:txBody>
      </p:sp>
    </p:spTree>
    <p:extLst>
      <p:ext uri="{BB962C8B-B14F-4D97-AF65-F5344CB8AC3E}">
        <p14:creationId xmlns:p14="http://schemas.microsoft.com/office/powerpoint/2010/main" val="124751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[11:36]</a:t>
            </a:r>
          </a:p>
          <a:p>
            <a:endParaRPr lang="pt-BR" dirty="0"/>
          </a:p>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[13:12]</a:t>
            </a:r>
          </a:p>
          <a:p>
            <a:endParaRPr lang="pt-BR" dirty="0"/>
          </a:p>
          <a:p>
            <a:r>
              <a:rPr lang="pt-BR" dirty="0"/>
              <a:t>Fazendo um copilado dos principais métodos e disponibilidade de dados e código fonte</a:t>
            </a:r>
          </a:p>
          <a:p>
            <a:endParaRPr lang="pt-BR" dirty="0"/>
          </a:p>
          <a:p>
            <a:r>
              <a:rPr lang="pt-BR" dirty="0"/>
              <a:t>Cada um considera métodos de modelagem diferentes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Amarrando com as principais técnicas do nosso trabalho</a:t>
            </a:r>
          </a:p>
          <a:p>
            <a:endParaRPr lang="pt-BR" dirty="0"/>
          </a:p>
          <a:p>
            <a:r>
              <a:rPr lang="pt-BR" dirty="0"/>
              <a:t>Importante frisar que os dados não são disponíveis publicamente, bem como os códigos fontes para validação em outros cenários</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Amarrando com as principais técnicas do nosso trabalho</a:t>
            </a:r>
          </a:p>
          <a:p>
            <a:endParaRPr lang="pt-BR" dirty="0"/>
          </a:p>
          <a:p>
            <a:r>
              <a:rPr lang="pt-BR" dirty="0"/>
              <a:t>Importante frisar que os dados não são disponíveis publicamente, bem como os códigos fontes para validação em outros cenários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152036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[14:00]</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3439418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[14:24]</a:t>
            </a:r>
          </a:p>
          <a:p>
            <a:pPr marL="0" indent="0">
              <a:buFontTx/>
              <a:buNone/>
            </a:pPr>
            <a:endParaRPr lang="pt-BR" dirty="0"/>
          </a:p>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[14:48]</a:t>
            </a:r>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[01:36]</a:t>
            </a:r>
          </a:p>
          <a:p>
            <a:endParaRPr lang="pt-BR" dirty="0"/>
          </a:p>
          <a:p>
            <a:r>
              <a:rPr lang="pt-BR" dirty="0"/>
              <a:t>Dentre as várias características modernas do 5G, destacamos:</a:t>
            </a:r>
          </a:p>
          <a:p>
            <a:endParaRPr lang="pt-BR" dirty="0"/>
          </a:p>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a:p>
            <a:endParaRPr lang="pt-BR" dirty="0"/>
          </a:p>
          <a:p>
            <a:r>
              <a:rPr lang="pt-BR" dirty="0"/>
              <a:t>IA e Cloud </a:t>
            </a:r>
            <a:r>
              <a:rPr lang="pt-BR" dirty="0" err="1"/>
              <a:t>Optimization</a:t>
            </a:r>
            <a:r>
              <a:rPr lang="pt-BR" dirty="0"/>
              <a:t> são os principais tópicos deste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[15:12]</a:t>
            </a:r>
          </a:p>
          <a:p>
            <a:pPr marL="0" indent="0">
              <a:buFontTx/>
              <a:buNone/>
            </a:pPr>
            <a:endParaRPr lang="pt-BR" dirty="0"/>
          </a:p>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r>
              <a:rPr lang="pt-BR" dirty="0" err="1"/>
              <a:t>Feature</a:t>
            </a:r>
            <a:r>
              <a:rPr lang="pt-BR" dirty="0"/>
              <a:t> </a:t>
            </a:r>
            <a:r>
              <a:rPr lang="pt-BR" dirty="0" err="1"/>
              <a:t>seletion</a:t>
            </a:r>
            <a:endParaRPr lang="pt-BR" dirty="0"/>
          </a:p>
          <a:p>
            <a:pPr marL="171450" indent="-171450">
              <a:buFontTx/>
              <a:buChar char="-"/>
            </a:pPr>
            <a:r>
              <a:rPr lang="pt-BR" dirty="0"/>
              <a:t>Pearson: o quão duas variáveis são relacionadas</a:t>
            </a:r>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Moore: todos os hubs de transporte em uma distância de </a:t>
            </a:r>
            <a:r>
              <a:rPr lang="pt-BR" dirty="0" err="1"/>
              <a:t>moore</a:t>
            </a:r>
            <a:r>
              <a:rPr lang="pt-BR" dirty="0"/>
              <a:t> máxima de 20 unidades</a:t>
            </a:r>
          </a:p>
          <a:p>
            <a:pPr marL="0" indent="0">
              <a:buFontTx/>
              <a:buNone/>
            </a:pPr>
            <a:endParaRPr lang="pt-BR" dirty="0"/>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[15:36]</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4018801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[16:00]</a:t>
            </a:r>
          </a:p>
          <a:p>
            <a:endParaRPr lang="pt-BR" dirty="0"/>
          </a:p>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a:p>
            <a:endParaRPr lang="pt-BR" dirty="0"/>
          </a:p>
          <a:p>
            <a:r>
              <a:rPr lang="pt-BR" dirty="0"/>
              <a:t>NFV</a:t>
            </a:r>
          </a:p>
          <a:p>
            <a:r>
              <a:rPr lang="pt-BR" dirty="0"/>
              <a:t>	Hardware </a:t>
            </a:r>
            <a:r>
              <a:rPr lang="pt-BR" dirty="0" err="1"/>
              <a:t>middleboxes</a:t>
            </a:r>
            <a:r>
              <a:rPr lang="pt-BR" dirty="0"/>
              <a:t> -&gt; VNF</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Para ajudar o escalonador:</a:t>
            </a:r>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[18:24]</a:t>
            </a:r>
          </a:p>
          <a:p>
            <a:endParaRPr lang="pt-BR" dirty="0"/>
          </a:p>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[20:24]</a:t>
            </a:r>
          </a:p>
          <a:p>
            <a:endParaRPr lang="pt-BR" dirty="0"/>
          </a:p>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a:p>
            <a:endParaRPr lang="pt-BR" dirty="0"/>
          </a:p>
          <a:p>
            <a:r>
              <a:rPr lang="pt-BR" dirty="0"/>
              <a:t>De acordo com a GDPR: não possibilita rastreamento de um único usuário</a:t>
            </a:r>
          </a:p>
          <a:p>
            <a:r>
              <a:rPr lang="pt-BR" dirty="0"/>
              <a:t>	Também mantém reservado a capacidade real da infraestrutura da Telecom </a:t>
            </a:r>
            <a:r>
              <a:rPr lang="pt-BR" dirty="0" err="1"/>
              <a:t>Italia</a:t>
            </a:r>
            <a:endParaRPr lang="pt-BR" dirty="0"/>
          </a:p>
          <a:p>
            <a:r>
              <a:rPr lang="pt-BR" dirty="0"/>
              <a:t>	Cada parâmetro é multiplicado por uma constante de anonimização</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dados de transporte público também foram usados conforme será visto mais adiante</a:t>
            </a:r>
          </a:p>
          <a:p>
            <a:endParaRPr lang="pt-BR" dirty="0"/>
          </a:p>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[23:36]</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422636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p:txBody>
      </p:sp>
      <p:sp>
        <p:nvSpPr>
          <p:cNvPr id="4" name="Slide Number Placeholder 3"/>
          <p:cNvSpPr>
            <a:spLocks noGrp="1"/>
          </p:cNvSpPr>
          <p:nvPr>
            <p:ph type="sldNum" sz="quarter" idx="5"/>
          </p:nvPr>
        </p:nvSpPr>
        <p:spPr/>
        <p:txBody>
          <a:bodyPr/>
          <a:lstStyle/>
          <a:p>
            <a:fld id="{11A34663-90A1-D846-8898-3C9F8D7E3213}" type="slidenum">
              <a:rPr lang="pt-BR" smtClean="0"/>
              <a:t>6</a:t>
            </a:fld>
            <a:endParaRPr lang="pt-BR"/>
          </a:p>
        </p:txBody>
      </p:sp>
    </p:spTree>
    <p:extLst>
      <p:ext uri="{BB962C8B-B14F-4D97-AF65-F5344CB8AC3E}">
        <p14:creationId xmlns:p14="http://schemas.microsoft.com/office/powerpoint/2010/main" val="2253197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[24:00]</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2978423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705490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[26:48]</a:t>
            </a:r>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[02:24]</a:t>
            </a:r>
          </a:p>
          <a:p>
            <a:endParaRPr lang="pt-BR" dirty="0"/>
          </a:p>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[28:24]</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685515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2811626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1458844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3664773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4334958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16785602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[02:48]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[31:12]</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periférica</a:t>
            </a:r>
          </a:p>
          <a:p>
            <a:endParaRPr lang="pt-BR" dirty="0"/>
          </a:p>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central</a:t>
            </a:r>
          </a:p>
          <a:p>
            <a:endParaRPr lang="pt-BR" dirty="0"/>
          </a:p>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[33:36]</a:t>
            </a:r>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transporte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[03:12]</a:t>
            </a:r>
          </a:p>
          <a:p>
            <a:endParaRPr lang="pt-BR" dirty="0"/>
          </a:p>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26153052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2124548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93</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94</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95</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96</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97</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[37:12]</a:t>
            </a:r>
          </a:p>
        </p:txBody>
      </p:sp>
      <p:sp>
        <p:nvSpPr>
          <p:cNvPr id="4" name="Slide Number Placeholder 3"/>
          <p:cNvSpPr>
            <a:spLocks noGrp="1"/>
          </p:cNvSpPr>
          <p:nvPr>
            <p:ph type="sldNum" sz="quarter" idx="5"/>
          </p:nvPr>
        </p:nvSpPr>
        <p:spPr/>
        <p:txBody>
          <a:bodyPr/>
          <a:lstStyle/>
          <a:p>
            <a:fld id="{11A34663-90A1-D846-8898-3C9F8D7E3213}" type="slidenum">
              <a:rPr lang="pt-BR" smtClean="0"/>
              <a:t>98</a:t>
            </a:fld>
            <a:endParaRPr lang="pt-BR"/>
          </a:p>
        </p:txBody>
      </p:sp>
    </p:spTree>
    <p:extLst>
      <p:ext uri="{BB962C8B-B14F-4D97-AF65-F5344CB8AC3E}">
        <p14:creationId xmlns:p14="http://schemas.microsoft.com/office/powerpoint/2010/main" val="25995006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[37:36]</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11/13/23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11/13/23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11/13/23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11/13/23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11/13/23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11/13/23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11/13/23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11/13/23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11/13/23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11/13/23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11/13/23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11/13/23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8.m4a"/><Relationship Id="rId1" Type="http://schemas.microsoft.com/office/2007/relationships/media" Target="../media/media78.m4a"/><Relationship Id="rId5" Type="http://schemas.openxmlformats.org/officeDocument/2006/relationships/image" Target="../media/image3.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9.m4a"/><Relationship Id="rId1" Type="http://schemas.microsoft.com/office/2007/relationships/media" Target="../media/media79.m4a"/><Relationship Id="rId5" Type="http://schemas.openxmlformats.org/officeDocument/2006/relationships/image" Target="../media/image3.pn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0.m4a"/><Relationship Id="rId1" Type="http://schemas.microsoft.com/office/2007/relationships/media" Target="../media/media80.m4a"/><Relationship Id="rId5" Type="http://schemas.openxmlformats.org/officeDocument/2006/relationships/image" Target="../media/image3.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1.m4a"/><Relationship Id="rId1" Type="http://schemas.microsoft.com/office/2007/relationships/media" Target="../media/media81.m4a"/><Relationship Id="rId5" Type="http://schemas.openxmlformats.org/officeDocument/2006/relationships/image" Target="../media/image3.png"/><Relationship Id="rId4"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2.m4a"/><Relationship Id="rId1" Type="http://schemas.microsoft.com/office/2007/relationships/media" Target="../media/media82.m4a"/><Relationship Id="rId5" Type="http://schemas.openxmlformats.org/officeDocument/2006/relationships/image" Target="../media/image3.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3.m4a"/><Relationship Id="rId1" Type="http://schemas.microsoft.com/office/2007/relationships/media" Target="../media/media83.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4.m4a"/><Relationship Id="rId1" Type="http://schemas.microsoft.com/office/2007/relationships/media" Target="../media/media8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hyperlink" Target="mailto:mgcarneiro@ufu.br" TargetMode="External"/><Relationship Id="rId5" Type="http://schemas.openxmlformats.org/officeDocument/2006/relationships/hyperlink" Target="mailto:rafael.pasquini@ufu.br" TargetMode="External"/><Relationship Id="rId4" Type="http://schemas.openxmlformats.org/officeDocument/2006/relationships/hyperlink" Target="mailto:patrick@ufu.br" TargetMode="Externa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jpeg"/><Relationship Id="rId5" Type="http://schemas.openxmlformats.org/officeDocument/2006/relationships/image" Target="../media/image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jpeg"/><Relationship Id="rId5" Type="http://schemas.openxmlformats.org/officeDocument/2006/relationships/hyperlink" Target="https://www.ericsson.com/en/reports-and-papers/mobility-report/reports/november-2022"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jpeg"/><Relationship Id="rId5" Type="http://schemas.openxmlformats.org/officeDocument/2006/relationships/image" Target="../media/image1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hyperlink" Target="https://www.nature.com/articles/sdata20155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github.com/PatrickLdA/milan-telecom-analysis"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jpeg"/><Relationship Id="rId5" Type="http://schemas.openxmlformats.org/officeDocument/2006/relationships/image" Target="../media/image22.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jpeg"/><Relationship Id="rId5" Type="http://schemas.openxmlformats.org/officeDocument/2006/relationships/image" Target="../media/image100.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jpeg"/><Relationship Id="rId5" Type="http://schemas.openxmlformats.org/officeDocument/2006/relationships/image" Target="../media/image26.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s>
</file>

<file path=ppt/slides/_rels/slide62.xml.rels><?xml version="1.0" encoding="UTF-8" standalone="yes"?>
<Relationships xmlns="http://schemas.openxmlformats.org/package/2006/relationships"><Relationship Id="rId7"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50.png"/></Relationships>
</file>

<file path=ppt/slides/_rels/slide63.xml.rels><?xml version="1.0" encoding="UTF-8" standalone="yes"?>
<Relationships xmlns="http://schemas.openxmlformats.org/package/2006/relationships"><Relationship Id="rId7"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jpeg"/><Relationship Id="rId5" Type="http://schemas.openxmlformats.org/officeDocument/2006/relationships/image" Target="../media/image29.jp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jpeg"/><Relationship Id="rId5" Type="http://schemas.openxmlformats.org/officeDocument/2006/relationships/image" Target="../media/image29.jp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jpeg"/><Relationship Id="rId5" Type="http://schemas.openxmlformats.org/officeDocument/2006/relationships/image" Target="../media/image29.jp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jpeg"/><Relationship Id="rId5" Type="http://schemas.openxmlformats.org/officeDocument/2006/relationships/image" Target="../media/image30.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jpeg"/><Relationship Id="rId5" Type="http://schemas.openxmlformats.org/officeDocument/2006/relationships/image" Target="../media/image3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jpeg"/><Relationship Id="rId5" Type="http://schemas.openxmlformats.org/officeDocument/2006/relationships/image" Target="../media/image30.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1.jpeg"/><Relationship Id="rId5" Type="http://schemas.openxmlformats.org/officeDocument/2006/relationships/image" Target="../media/image32.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1.jpeg"/><Relationship Id="rId5" Type="http://schemas.openxmlformats.org/officeDocument/2006/relationships/image" Target="../media/image33.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1.jpeg"/><Relationship Id="rId5" Type="http://schemas.openxmlformats.org/officeDocument/2006/relationships/image" Target="../media/image34.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notesSlide" Target="../notesSlides/notesSlide83.xml"/><Relationship Id="rId9"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300.png"/><Relationship Id="rId4" Type="http://schemas.openxmlformats.org/officeDocument/2006/relationships/notesSlide" Target="../notesSlides/notesSlide84.xml"/><Relationship Id="rId9" Type="http://schemas.openxmlformats.org/officeDocument/2006/relationships/image" Target="../media/image36.png"/></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320.png"/><Relationship Id="rId4" Type="http://schemas.openxmlformats.org/officeDocument/2006/relationships/notesSlide" Target="../notesSlides/notesSlide85.xml"/><Relationship Id="rId9"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38.png"/><Relationship Id="rId5" Type="http://schemas.openxmlformats.org/officeDocument/2006/relationships/image" Target="../media/image1.jpe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notesSlide" Target="../notesSlides/notesSlide87.xml"/><Relationship Id="rId9"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1.jpeg"/><Relationship Id="rId5" Type="http://schemas.openxmlformats.org/officeDocument/2006/relationships/image" Target="../media/image39.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70.m4a"/><Relationship Id="rId1" Type="http://schemas.microsoft.com/office/2007/relationships/media" Target="../media/media70.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91.xml"/><Relationship Id="rId9"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43.png"/><Relationship Id="rId5" Type="http://schemas.openxmlformats.org/officeDocument/2006/relationships/image" Target="../media/image1.jpe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4.m4a"/><Relationship Id="rId1" Type="http://schemas.microsoft.com/office/2007/relationships/media" Target="../media/media74.m4a"/><Relationship Id="rId6" Type="http://schemas.openxmlformats.org/officeDocument/2006/relationships/image" Target="../media/image1.jpeg"/><Relationship Id="rId5" Type="http://schemas.openxmlformats.org/officeDocument/2006/relationships/image" Target="../media/image43.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5.m4a"/><Relationship Id="rId1" Type="http://schemas.microsoft.com/office/2007/relationships/media" Target="../media/media75.m4a"/><Relationship Id="rId6" Type="http://schemas.openxmlformats.org/officeDocument/2006/relationships/image" Target="../media/image1.jpeg"/><Relationship Id="rId5" Type="http://schemas.openxmlformats.org/officeDocument/2006/relationships/image" Target="../media/image44.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6.m4a"/><Relationship Id="rId1" Type="http://schemas.microsoft.com/office/2007/relationships/media" Target="../media/media76.m4a"/><Relationship Id="rId6" Type="http://schemas.openxmlformats.org/officeDocument/2006/relationships/image" Target="../media/image1.jpeg"/><Relationship Id="rId5" Type="http://schemas.openxmlformats.org/officeDocument/2006/relationships/image" Target="../media/image45.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7.m4a"/><Relationship Id="rId1" Type="http://schemas.microsoft.com/office/2007/relationships/media" Target="../media/media7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328850"/>
            <a:ext cx="9144000" cy="936752"/>
          </a:xfrm>
        </p:spPr>
        <p:txBody>
          <a:bodyPr>
            <a:normAutofit lnSpcReduction="10000"/>
          </a:bodyPr>
          <a:lstStyle/>
          <a:p>
            <a:r>
              <a:rPr lang="pt-BR" sz="1600" dirty="0">
                <a:latin typeface="IBM Plex Sans" panose="020B0503050203000203" pitchFamily="34" charset="0"/>
              </a:rPr>
              <a:t>Candidato: Patrick Luiz de Araújo</a:t>
            </a:r>
          </a:p>
          <a:p>
            <a:r>
              <a:rPr lang="pt-BR" sz="1600" dirty="0">
                <a:latin typeface="IBM Plex Sans" panose="020B0503050203000203" pitchFamily="34" charset="0"/>
              </a:rPr>
              <a:t>Orientador: Rafael Pasquini</a:t>
            </a:r>
          </a:p>
          <a:p>
            <a:r>
              <a:rPr lang="pt-BR" sz="1600" dirty="0">
                <a:latin typeface="IBM Plex Sans" panose="020B0503050203000203" pitchFamily="34" charset="0"/>
              </a:rPr>
              <a:t>Coorientador: Murillo Guimarães Carneiro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307CA2FE-F945-7F58-8372-A68EBD1EC4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5430456"/>
      </p:ext>
    </p:extLst>
  </p:cSld>
  <p:clrMapOvr>
    <a:masterClrMapping/>
  </p:clrMapOvr>
  <mc:AlternateContent xmlns:mc="http://schemas.openxmlformats.org/markup-compatibility/2006" xmlns:p14="http://schemas.microsoft.com/office/powerpoint/2010/main">
    <mc:Choice Requires="p14">
      <p:transition spd="slow" p14:dur="2000" advTm="25472"/>
    </mc:Choice>
    <mc:Fallback xmlns="">
      <p:transition spd="slow" advTm="25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1" name="Audio 10">
            <a:extLst>
              <a:ext uri="{FF2B5EF4-FFF2-40B4-BE49-F238E27FC236}">
                <a16:creationId xmlns:a16="http://schemas.microsoft.com/office/drawing/2014/main" id="{6C3FD911-5B26-3E7F-1EC1-199922B2D3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4572895"/>
      </p:ext>
    </p:extLst>
  </p:cSld>
  <p:clrMapOvr>
    <a:masterClrMapping/>
  </p:clrMapOvr>
  <mc:AlternateContent xmlns:mc="http://schemas.openxmlformats.org/markup-compatibility/2006" xmlns:p14="http://schemas.microsoft.com/office/powerpoint/2010/main">
    <mc:Choice Requires="p14">
      <p:transition spd="slow" p14:dur="2000" advTm="26048"/>
    </mc:Choice>
    <mc:Fallback xmlns="">
      <p:transition spd="slow" advTm="2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1" name="Audio 10">
            <a:extLst>
              <a:ext uri="{FF2B5EF4-FFF2-40B4-BE49-F238E27FC236}">
                <a16:creationId xmlns:a16="http://schemas.microsoft.com/office/drawing/2014/main" id="{C1518588-3536-6741-82AF-6E9C3FAD9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482460"/>
      </p:ext>
    </p:extLst>
  </p:cSld>
  <p:clrMapOvr>
    <a:masterClrMapping/>
  </p:clrMapOvr>
  <mc:AlternateContent xmlns:mc="http://schemas.openxmlformats.org/markup-compatibility/2006" xmlns:p14="http://schemas.microsoft.com/office/powerpoint/2010/main">
    <mc:Choice Requires="p14">
      <p:transition spd="slow" p14:dur="2000" advTm="36448"/>
    </mc:Choice>
    <mc:Fallback xmlns="">
      <p:transition spd="slow" advTm="3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5" name="Audio 4">
            <a:extLst>
              <a:ext uri="{FF2B5EF4-FFF2-40B4-BE49-F238E27FC236}">
                <a16:creationId xmlns:a16="http://schemas.microsoft.com/office/drawing/2014/main" id="{C771CC83-64ED-3027-4874-3881081840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740378"/>
      </p:ext>
    </p:extLst>
  </p:cSld>
  <p:clrMapOvr>
    <a:masterClrMapping/>
  </p:clrMapOvr>
  <mc:AlternateContent xmlns:mc="http://schemas.openxmlformats.org/markup-compatibility/2006" xmlns:p14="http://schemas.microsoft.com/office/powerpoint/2010/main">
    <mc:Choice Requires="p14">
      <p:transition spd="slow" p14:dur="2000" advTm="11200"/>
    </mc:Choice>
    <mc:Fallback xmlns="">
      <p:transition spd="slow" advTm="1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9" name="Audio 8">
            <a:extLst>
              <a:ext uri="{FF2B5EF4-FFF2-40B4-BE49-F238E27FC236}">
                <a16:creationId xmlns:a16="http://schemas.microsoft.com/office/drawing/2014/main" id="{47949A82-2205-B3CC-1B9F-236A5BAB58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4784730"/>
      </p:ext>
    </p:extLst>
  </p:cSld>
  <p:clrMapOvr>
    <a:masterClrMapping/>
  </p:clrMapOvr>
  <mc:AlternateContent xmlns:mc="http://schemas.openxmlformats.org/markup-compatibility/2006" xmlns:p14="http://schemas.microsoft.com/office/powerpoint/2010/main">
    <mc:Choice Requires="p14">
      <p:transition spd="slow" p14:dur="2000" advTm="6464"/>
    </mc:Choice>
    <mc:Fallback xmlns="">
      <p:transition spd="slow" advTm="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pic>
        <p:nvPicPr>
          <p:cNvPr id="11" name="Audio 10">
            <a:extLst>
              <a:ext uri="{FF2B5EF4-FFF2-40B4-BE49-F238E27FC236}">
                <a16:creationId xmlns:a16="http://schemas.microsoft.com/office/drawing/2014/main" id="{1ED6D46E-F89C-64BC-64B5-847F060D2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8623773"/>
      </p:ext>
    </p:extLst>
  </p:cSld>
  <p:clrMapOvr>
    <a:masterClrMapping/>
  </p:clrMapOvr>
  <mc:AlternateContent xmlns:mc="http://schemas.openxmlformats.org/markup-compatibility/2006" xmlns:p14="http://schemas.microsoft.com/office/powerpoint/2010/main">
    <mc:Choice Requires="p14">
      <p:transition spd="slow" p14:dur="2000" advTm="16480"/>
    </mc:Choice>
    <mc:Fallback xmlns="">
      <p:transition spd="slow" advTm="1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pic>
        <p:nvPicPr>
          <p:cNvPr id="13" name="Audio 12">
            <a:extLst>
              <a:ext uri="{FF2B5EF4-FFF2-40B4-BE49-F238E27FC236}">
                <a16:creationId xmlns:a16="http://schemas.microsoft.com/office/drawing/2014/main" id="{7143966C-EA1A-1284-C3E5-159F0E8A0E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526855"/>
      </p:ext>
    </p:extLst>
  </p:cSld>
  <p:clrMapOvr>
    <a:masterClrMapping/>
  </p:clrMapOvr>
  <mc:AlternateContent xmlns:mc="http://schemas.openxmlformats.org/markup-compatibility/2006" xmlns:p14="http://schemas.microsoft.com/office/powerpoint/2010/main">
    <mc:Choice Requires="p14">
      <p:transition spd="slow" p14:dur="2000" advTm="3296"/>
    </mc:Choice>
    <mc:Fallback xmlns="">
      <p:transition spd="slow" advTm="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49195"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pic>
        <p:nvPicPr>
          <p:cNvPr id="14" name="Audio 13">
            <a:extLst>
              <a:ext uri="{FF2B5EF4-FFF2-40B4-BE49-F238E27FC236}">
                <a16:creationId xmlns:a16="http://schemas.microsoft.com/office/drawing/2014/main" id="{8403D116-164B-D603-E412-D7BF91949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12" name="Picture 11" descr="A qr code on a white background&#10;&#10;Description automatically generated">
            <a:extLst>
              <a:ext uri="{FF2B5EF4-FFF2-40B4-BE49-F238E27FC236}">
                <a16:creationId xmlns:a16="http://schemas.microsoft.com/office/drawing/2014/main" id="{B8312162-2D7D-BA98-AD0D-5762CB76A2A9}"/>
              </a:ext>
            </a:extLst>
          </p:cNvPr>
          <p:cNvPicPr>
            <a:picLocks noChangeAspect="1"/>
          </p:cNvPicPr>
          <p:nvPr/>
        </p:nvPicPr>
        <p:blipFill>
          <a:blip r:embed="rId6"/>
          <a:stretch>
            <a:fillRect/>
          </a:stretch>
        </p:blipFill>
        <p:spPr>
          <a:xfrm>
            <a:off x="9923532" y="900903"/>
            <a:ext cx="1509715" cy="1509715"/>
          </a:xfrm>
          <a:prstGeom prst="rect">
            <a:avLst/>
          </a:prstGeom>
        </p:spPr>
      </p:pic>
    </p:spTree>
    <p:extLst>
      <p:ext uri="{BB962C8B-B14F-4D97-AF65-F5344CB8AC3E}">
        <p14:creationId xmlns:p14="http://schemas.microsoft.com/office/powerpoint/2010/main" val="508909260"/>
      </p:ext>
    </p:extLst>
  </p:cSld>
  <p:clrMapOvr>
    <a:masterClrMapping/>
  </p:clrMapOvr>
  <mc:AlternateContent xmlns:mc="http://schemas.openxmlformats.org/markup-compatibility/2006" xmlns:p14="http://schemas.microsoft.com/office/powerpoint/2010/main">
    <mc:Choice Requires="p14">
      <p:transition spd="slow" p14:dur="2000" advTm="2848"/>
    </mc:Choice>
    <mc:Fallback xmlns="">
      <p:transition spd="slow" advTm="2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108</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4572000" y="3429000"/>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8305800" y="3398656"/>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4572000" y="2456546"/>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8305800" y="2456546"/>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pic>
        <p:nvPicPr>
          <p:cNvPr id="12" name="Audio 11">
            <a:extLst>
              <a:ext uri="{FF2B5EF4-FFF2-40B4-BE49-F238E27FC236}">
                <a16:creationId xmlns:a16="http://schemas.microsoft.com/office/drawing/2014/main" id="{FD88BF2A-4A74-8784-6A59-54EDA1B51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13" name="Content Placeholder 1">
            <a:extLst>
              <a:ext uri="{FF2B5EF4-FFF2-40B4-BE49-F238E27FC236}">
                <a16:creationId xmlns:a16="http://schemas.microsoft.com/office/drawing/2014/main" id="{FBB498EB-BB7F-6A11-89BC-9C3F0443936D}"/>
              </a:ext>
            </a:extLst>
          </p:cNvPr>
          <p:cNvSpPr txBox="1">
            <a:spLocks/>
          </p:cNvSpPr>
          <p:nvPr/>
        </p:nvSpPr>
        <p:spPr>
          <a:xfrm>
            <a:off x="838200" y="3429000"/>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kern="0" dirty="0">
                <a:solidFill>
                  <a:schemeClr val="tx1"/>
                </a:solidFill>
              </a:rPr>
              <a:t>de Araújo, Patrick Luiz, </a:t>
            </a:r>
            <a:r>
              <a:rPr lang="en-US" sz="1200" b="1" kern="0" dirty="0" err="1">
                <a:solidFill>
                  <a:schemeClr val="tx1"/>
                </a:solidFill>
              </a:rPr>
              <a:t>Pasquini</a:t>
            </a:r>
            <a:r>
              <a:rPr lang="en-US" sz="1200" b="1" kern="0" dirty="0">
                <a:solidFill>
                  <a:schemeClr val="tx1"/>
                </a:solidFill>
              </a:rPr>
              <a:t>, Rafael, Carneiro, Murillo, Contreras, Luis, "</a:t>
            </a:r>
            <a:r>
              <a:rPr lang="en-US" sz="1200" b="1" i="1" kern="0" dirty="0">
                <a:solidFill>
                  <a:schemeClr val="tx1"/>
                </a:solidFill>
              </a:rPr>
              <a:t>MTP-NT: A Mobile Traffic Predictor Enhanced by Neighboring and Transportation Data</a:t>
            </a:r>
            <a:r>
              <a:rPr lang="en-US" sz="1200" b="1" kern="0" dirty="0">
                <a:solidFill>
                  <a:schemeClr val="tx1"/>
                </a:solidFill>
              </a:rPr>
              <a:t>," in IEEE Transactions on Network and Service Management,...</a:t>
            </a:r>
          </a:p>
        </p:txBody>
      </p:sp>
      <p:sp>
        <p:nvSpPr>
          <p:cNvPr id="14" name="Content Placeholder 1">
            <a:extLst>
              <a:ext uri="{FF2B5EF4-FFF2-40B4-BE49-F238E27FC236}">
                <a16:creationId xmlns:a16="http://schemas.microsoft.com/office/drawing/2014/main" id="{00FBFC05-93C9-9886-25E1-B58FE172422C}"/>
              </a:ext>
            </a:extLst>
          </p:cNvPr>
          <p:cNvSpPr txBox="1">
            <a:spLocks/>
          </p:cNvSpPr>
          <p:nvPr/>
        </p:nvSpPr>
        <p:spPr>
          <a:xfrm>
            <a:off x="838200" y="2456546"/>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IEEE publication (TNSM)</a:t>
            </a:r>
          </a:p>
        </p:txBody>
      </p:sp>
    </p:spTree>
    <p:extLst>
      <p:ext uri="{BB962C8B-B14F-4D97-AF65-F5344CB8AC3E}">
        <p14:creationId xmlns:p14="http://schemas.microsoft.com/office/powerpoint/2010/main" val="480777354"/>
      </p:ext>
    </p:extLst>
  </p:cSld>
  <p:clrMapOvr>
    <a:masterClrMapping/>
  </p:clrMapOvr>
  <mc:AlternateContent xmlns:mc="http://schemas.openxmlformats.org/markup-compatibility/2006" xmlns:p14="http://schemas.microsoft.com/office/powerpoint/2010/main">
    <mc:Choice Requires="p14">
      <p:transition spd="slow" p14:dur="2000" advTm="33184"/>
    </mc:Choice>
    <mc:Fallback xmlns="">
      <p:transition spd="slow" advTm="3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4"/>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5"/>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6"/>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109</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975CBB90-A49C-D4CB-9A33-ED99138632F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0972039"/>
      </p:ext>
    </p:extLst>
  </p:cSld>
  <p:clrMapOvr>
    <a:masterClrMapping/>
  </p:clrMapOvr>
  <mc:AlternateContent xmlns:mc="http://schemas.openxmlformats.org/markup-compatibility/2006" xmlns:p14="http://schemas.microsoft.com/office/powerpoint/2010/main">
    <mc:Choice Requires="p14">
      <p:transition spd="slow" p14:dur="2000" advTm="7748"/>
    </mc:Choice>
    <mc:Fallback xmlns="">
      <p:transition spd="slow" advTm="7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pic>
        <p:nvPicPr>
          <p:cNvPr id="12" name="Audio 11">
            <a:extLst>
              <a:ext uri="{FF2B5EF4-FFF2-40B4-BE49-F238E27FC236}">
                <a16:creationId xmlns:a16="http://schemas.microsoft.com/office/drawing/2014/main" id="{7BBF1642-0C02-5641-289E-EAA7D11F2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7196873"/>
      </p:ext>
    </p:extLst>
  </p:cSld>
  <p:clrMapOvr>
    <a:masterClrMapping/>
  </p:clrMapOvr>
  <mc:AlternateContent xmlns:mc="http://schemas.openxmlformats.org/markup-compatibility/2006" xmlns:p14="http://schemas.microsoft.com/office/powerpoint/2010/main">
    <mc:Choice Requires="p14">
      <p:transition spd="slow" p14:dur="2000" advTm="19360"/>
    </mc:Choice>
    <mc:Fallback xmlns="">
      <p:transition spd="slow" advTm="1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12</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BE18C1D-4462-FB35-A7A7-C5B04C2873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7798352"/>
      </p:ext>
    </p:extLst>
  </p:cSld>
  <p:clrMapOvr>
    <a:masterClrMapping/>
  </p:clrMapOvr>
  <mc:AlternateContent xmlns:mc="http://schemas.openxmlformats.org/markup-compatibility/2006" xmlns:p14="http://schemas.microsoft.com/office/powerpoint/2010/main">
    <mc:Choice Requires="p14">
      <p:transition spd="slow" p14:dur="2000" advTm="6592"/>
    </mc:Choice>
    <mc:Fallback xmlns="">
      <p:transition spd="slow" advTm="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1211360"/>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86856" y="1804657"/>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A3A7CDC3-AAAB-7EB2-D755-3975E45244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3666682"/>
      </p:ext>
    </p:extLst>
  </p:cSld>
  <p:clrMapOvr>
    <a:masterClrMapping/>
  </p:clrMapOvr>
  <mc:AlternateContent xmlns:mc="http://schemas.openxmlformats.org/markup-compatibility/2006" xmlns:p14="http://schemas.microsoft.com/office/powerpoint/2010/main">
    <mc:Choice Requires="p14">
      <p:transition spd="slow" p14:dur="2000" advTm="29664"/>
    </mc:Choice>
    <mc:Fallback xmlns="">
      <p:transition spd="slow" advTm="2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878285"/>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157405"/>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94263"/>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Human labelling of some regions to generalization</a:t>
            </a:r>
          </a:p>
        </p:txBody>
      </p:sp>
      <p:sp>
        <p:nvSpPr>
          <p:cNvPr id="11" name="Title">
            <a:extLst>
              <a:ext uri="{FF2B5EF4-FFF2-40B4-BE49-F238E27FC236}">
                <a16:creationId xmlns:a16="http://schemas.microsoft.com/office/drawing/2014/main" id="{D1257972-1210-E828-734D-952878EDA0E6}"/>
              </a:ext>
            </a:extLst>
          </p:cNvPr>
          <p:cNvSpPr txBox="1">
            <a:spLocks/>
          </p:cNvSpPr>
          <p:nvPr/>
        </p:nvSpPr>
        <p:spPr>
          <a:xfrm>
            <a:off x="531342" y="1515448"/>
            <a:ext cx="10683501" cy="5870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Characteristics of traffic: temporal and frequency</a:t>
            </a:r>
          </a:p>
        </p:txBody>
      </p:sp>
      <p:pic>
        <p:nvPicPr>
          <p:cNvPr id="10" name="Audio 9">
            <a:extLst>
              <a:ext uri="{FF2B5EF4-FFF2-40B4-BE49-F238E27FC236}">
                <a16:creationId xmlns:a16="http://schemas.microsoft.com/office/drawing/2014/main" id="{9CB562B6-5113-E809-4E13-38988DE973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737349"/>
      </p:ext>
    </p:extLst>
  </p:cSld>
  <p:clrMapOvr>
    <a:masterClrMapping/>
  </p:clrMapOvr>
  <mc:AlternateContent xmlns:mc="http://schemas.openxmlformats.org/markup-compatibility/2006" xmlns:p14="http://schemas.microsoft.com/office/powerpoint/2010/main">
    <mc:Choice Requires="p14">
      <p:transition spd="slow" p14:dur="2000" advTm="79497"/>
    </mc:Choice>
    <mc:Fallback xmlns="">
      <p:transition spd="slow" advTm="79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6"/>
          <a:stretch>
            <a:fillRect/>
          </a:stretch>
        </p:blipFill>
        <p:spPr>
          <a:xfrm>
            <a:off x="2715768" y="1265597"/>
            <a:ext cx="6760459" cy="3972054"/>
          </a:xfrm>
          <a:prstGeom prst="rect">
            <a:avLst/>
          </a:prstGeom>
        </p:spPr>
      </p:pic>
      <p:pic>
        <p:nvPicPr>
          <p:cNvPr id="9" name="Audio 8">
            <a:extLst>
              <a:ext uri="{FF2B5EF4-FFF2-40B4-BE49-F238E27FC236}">
                <a16:creationId xmlns:a16="http://schemas.microsoft.com/office/drawing/2014/main" id="{FB2F2592-7FCB-BBB0-0300-F53FCC6B4B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138206"/>
      </p:ext>
    </p:extLst>
  </p:cSld>
  <p:clrMapOvr>
    <a:masterClrMapping/>
  </p:clrMapOvr>
  <mc:AlternateContent xmlns:mc="http://schemas.openxmlformats.org/markup-compatibility/2006" xmlns:p14="http://schemas.microsoft.com/office/powerpoint/2010/main">
    <mc:Choice Requires="p14">
      <p:transition spd="slow" p14:dur="2000" advTm="32576"/>
    </mc:Choice>
    <mc:Fallback xmlns="">
      <p:transition spd="slow" advTm="3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6"/>
          <a:stretch>
            <a:fillRect/>
          </a:stretch>
        </p:blipFill>
        <p:spPr>
          <a:xfrm>
            <a:off x="1704840" y="968008"/>
            <a:ext cx="8782319" cy="4567233"/>
          </a:xfrm>
          <a:prstGeom prst="rect">
            <a:avLst/>
          </a:prstGeom>
        </p:spPr>
      </p:pic>
      <p:pic>
        <p:nvPicPr>
          <p:cNvPr id="9" name="Audio 8">
            <a:extLst>
              <a:ext uri="{FF2B5EF4-FFF2-40B4-BE49-F238E27FC236}">
                <a16:creationId xmlns:a16="http://schemas.microsoft.com/office/drawing/2014/main" id="{FFA99692-5405-7844-2B55-06A036BE61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00408224"/>
      </p:ext>
    </p:extLst>
  </p:cSld>
  <p:clrMapOvr>
    <a:masterClrMapping/>
  </p:clrMapOvr>
  <mc:AlternateContent xmlns:mc="http://schemas.openxmlformats.org/markup-compatibility/2006" xmlns:p14="http://schemas.microsoft.com/office/powerpoint/2010/main">
    <mc:Choice Requires="p14">
      <p:transition spd="slow" p14:dur="2000" advTm="19936"/>
    </mc:Choice>
    <mc:Fallback xmlns="">
      <p:transition spd="slow" advTm="1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entries;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38FD35C-D7F4-0525-4765-C39E526DE6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4781187"/>
      </p:ext>
    </p:extLst>
  </p:cSld>
  <p:clrMapOvr>
    <a:masterClrMapping/>
  </p:clrMapOvr>
  <mc:AlternateContent xmlns:mc="http://schemas.openxmlformats.org/markup-compatibility/2006" xmlns:p14="http://schemas.microsoft.com/office/powerpoint/2010/main">
    <mc:Choice Requires="p14">
      <p:transition spd="slow" p14:dur="2000" advTm="63680"/>
    </mc:Choice>
    <mc:Fallback xmlns="">
      <p:transition spd="slow" advTm="6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12CBCE64-DE00-2BA1-96AB-E5646CE7FB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4397077"/>
      </p:ext>
    </p:extLst>
  </p:cSld>
  <p:clrMapOvr>
    <a:masterClrMapping/>
  </p:clrMapOvr>
  <mc:AlternateContent xmlns:mc="http://schemas.openxmlformats.org/markup-compatibility/2006" xmlns:p14="http://schemas.microsoft.com/office/powerpoint/2010/main">
    <mc:Choice Requires="p14">
      <p:transition spd="slow" p14:dur="2000" advTm="18624"/>
    </mc:Choice>
    <mc:Fallback xmlns="">
      <p:transition spd="slow" advTm="1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6"/>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9" name="Audio 8">
            <a:extLst>
              <a:ext uri="{FF2B5EF4-FFF2-40B4-BE49-F238E27FC236}">
                <a16:creationId xmlns:a16="http://schemas.microsoft.com/office/drawing/2014/main" id="{1702506B-41A6-1FD5-7B9A-161B387C7F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36821"/>
      </p:ext>
    </p:extLst>
  </p:cSld>
  <p:clrMapOvr>
    <a:masterClrMapping/>
  </p:clrMapOvr>
  <mc:AlternateContent xmlns:mc="http://schemas.openxmlformats.org/markup-compatibility/2006" xmlns:p14="http://schemas.microsoft.com/office/powerpoint/2010/main">
    <mc:Choice Requires="p14">
      <p:transition spd="slow" p14:dur="2000" advTm="19072"/>
    </mc:Choice>
    <mc:Fallback xmlns="">
      <p:transition spd="slow" advTm="1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mc:AlternateContent xmlns:mc="http://schemas.openxmlformats.org/markup-compatibility/2006" xmlns:p14="http://schemas.microsoft.com/office/powerpoint/2010/main">
    <mc:Choice Requires="p14">
      <p:transition spd="slow" p14:dur="2000" advTm="63046"/>
    </mc:Choice>
    <mc:Fallback xmlns="">
      <p:transition spd="slow" advTm="6304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pic>
        <p:nvPicPr>
          <p:cNvPr id="11" name="Audio 10">
            <a:extLst>
              <a:ext uri="{FF2B5EF4-FFF2-40B4-BE49-F238E27FC236}">
                <a16:creationId xmlns:a16="http://schemas.microsoft.com/office/drawing/2014/main" id="{3BCBC594-6B75-8F51-125B-6483C5DC9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1890554"/>
      </p:ext>
    </p:extLst>
  </p:cSld>
  <p:clrMapOvr>
    <a:masterClrMapping/>
  </p:clrMapOvr>
  <mc:AlternateContent xmlns:mc="http://schemas.openxmlformats.org/markup-compatibility/2006" xmlns:p14="http://schemas.microsoft.com/office/powerpoint/2010/main">
    <mc:Choice Requires="p14">
      <p:transition spd="slow" p14:dur="2000" advTm="43200"/>
    </mc:Choice>
    <mc:Fallback xmlns="">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63BF0DD5-5577-CFA1-5B9A-88E82EC3B6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2464797"/>
      </p:ext>
    </p:extLst>
  </p:cSld>
  <p:clrMapOvr>
    <a:masterClrMapping/>
  </p:clrMapOvr>
  <mc:AlternateContent xmlns:mc="http://schemas.openxmlformats.org/markup-compatibility/2006" xmlns:p14="http://schemas.microsoft.com/office/powerpoint/2010/main">
    <mc:Choice Requires="p14">
      <p:transition spd="slow" p14:dur="2000" advTm="51584"/>
    </mc:Choice>
    <mc:Fallback xmlns="">
      <p:transition spd="slow" advTm="5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174ACA91-9229-EEAF-B123-4894B18435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3310681"/>
      </p:ext>
    </p:extLst>
  </p:cSld>
  <p:clrMapOvr>
    <a:masterClrMapping/>
  </p:clrMapOvr>
  <mc:AlternateContent xmlns:mc="http://schemas.openxmlformats.org/markup-compatibility/2006" xmlns:p14="http://schemas.microsoft.com/office/powerpoint/2010/main">
    <mc:Choice Requires="p14">
      <p:transition spd="slow" p14:dur="2000" advTm="27616"/>
    </mc:Choice>
    <mc:Fallback xmlns="">
      <p:transition spd="slow" advTm="27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6"/>
          <a:stretch>
            <a:fillRect/>
          </a:stretch>
        </p:blipFill>
        <p:spPr>
          <a:xfrm>
            <a:off x="2774134" y="839424"/>
            <a:ext cx="6197919" cy="4813547"/>
          </a:xfrm>
          <a:prstGeom prst="rect">
            <a:avLst/>
          </a:prstGeom>
        </p:spPr>
      </p:pic>
      <p:pic>
        <p:nvPicPr>
          <p:cNvPr id="9" name="Audio 8">
            <a:extLst>
              <a:ext uri="{FF2B5EF4-FFF2-40B4-BE49-F238E27FC236}">
                <a16:creationId xmlns:a16="http://schemas.microsoft.com/office/drawing/2014/main" id="{93F21F79-07C9-D5A8-EE1D-B2D379D3C5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4170943"/>
      </p:ext>
    </p:extLst>
  </p:cSld>
  <p:clrMapOvr>
    <a:masterClrMapping/>
  </p:clrMapOvr>
  <mc:AlternateContent xmlns:mc="http://schemas.openxmlformats.org/markup-compatibility/2006" xmlns:p14="http://schemas.microsoft.com/office/powerpoint/2010/main">
    <mc:Choice Requires="p14">
      <p:transition spd="slow" p14:dur="2000" advTm="18560"/>
    </mc:Choice>
    <mc:Fallback xmlns="">
      <p:transition spd="slow" advTm="1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6"/>
          <a:stretch>
            <a:fillRect/>
          </a:stretch>
        </p:blipFill>
        <p:spPr>
          <a:xfrm>
            <a:off x="1629114" y="1393990"/>
            <a:ext cx="8487960" cy="3715268"/>
          </a:xfrm>
          <a:prstGeom prst="rect">
            <a:avLst/>
          </a:prstGeom>
        </p:spPr>
      </p:pic>
      <p:pic>
        <p:nvPicPr>
          <p:cNvPr id="9" name="Audio 8">
            <a:extLst>
              <a:ext uri="{FF2B5EF4-FFF2-40B4-BE49-F238E27FC236}">
                <a16:creationId xmlns:a16="http://schemas.microsoft.com/office/drawing/2014/main" id="{B3E59D53-D777-B72F-ADD9-3CEF26B14F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4202567"/>
      </p:ext>
    </p:extLst>
  </p:cSld>
  <p:clrMapOvr>
    <a:masterClrMapping/>
  </p:clrMapOvr>
  <mc:AlternateContent xmlns:mc="http://schemas.openxmlformats.org/markup-compatibility/2006" xmlns:p14="http://schemas.microsoft.com/office/powerpoint/2010/main">
    <mc:Choice Requires="p14">
      <p:transition spd="slow" p14:dur="2000" advTm="49280"/>
    </mc:Choice>
    <mc:Fallback xmlns="">
      <p:transition spd="slow" advTm="4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5"/>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D955080D-1169-4EDC-AEF5-81C6AE4D67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6752557"/>
      </p:ext>
    </p:extLst>
  </p:cSld>
  <p:clrMapOvr>
    <a:masterClrMapping/>
  </p:clrMapOvr>
  <mc:AlternateContent xmlns:mc="http://schemas.openxmlformats.org/markup-compatibility/2006" xmlns:p14="http://schemas.microsoft.com/office/powerpoint/2010/main">
    <mc:Choice Requires="p14">
      <p:transition spd="slow" p14:dur="2000" advTm="42976"/>
    </mc:Choice>
    <mc:Fallback xmlns="">
      <p:transition spd="slow" advTm="4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F66119-66D2-22BC-C107-A0CB10413EDC}"/>
              </a:ext>
            </a:extLst>
          </p:cNvPr>
          <p:cNvPicPr>
            <a:picLocks noChangeAspect="1"/>
          </p:cNvPicPr>
          <p:nvPr/>
        </p:nvPicPr>
        <p:blipFill>
          <a:blip r:embed="rId5"/>
          <a:stretch>
            <a:fillRect/>
          </a:stretch>
        </p:blipFill>
        <p:spPr>
          <a:xfrm>
            <a:off x="5745650" y="0"/>
            <a:ext cx="6446349" cy="6151418"/>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4472876"/>
            <a:ext cx="5775937" cy="16101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1F25B81-C2D6-E8FB-9331-B88CC95810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8017648"/>
      </p:ext>
    </p:extLst>
  </p:cSld>
  <p:clrMapOvr>
    <a:masterClrMapping/>
  </p:clrMapOvr>
  <mc:AlternateContent xmlns:mc="http://schemas.openxmlformats.org/markup-compatibility/2006" xmlns:p14="http://schemas.microsoft.com/office/powerpoint/2010/main">
    <mc:Choice Requires="p14">
      <p:transition spd="slow" p14:dur="2000" advTm="29120"/>
    </mc:Choice>
    <mc:Fallback xmlns="">
      <p:transition spd="slow" advTm="29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5">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BAA237A3-7DA2-10A1-C3C1-EB79FE89D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3896958"/>
      </p:ext>
    </p:extLst>
  </p:cSld>
  <p:clrMapOvr>
    <a:masterClrMapping/>
  </p:clrMapOvr>
  <mc:AlternateContent xmlns:mc="http://schemas.openxmlformats.org/markup-compatibility/2006" xmlns:p14="http://schemas.microsoft.com/office/powerpoint/2010/main">
    <mc:Choice Requires="p14">
      <p:transition spd="slow" p14:dur="2000" advTm="41152"/>
    </mc:Choice>
    <mc:Fallback xmlns="">
      <p:transition spd="slow" advTm="41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436ACEE-B85A-7ABC-3FE3-42FFFCB805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3043345"/>
      </p:ext>
    </p:extLst>
  </p:cSld>
  <p:clrMapOvr>
    <a:masterClrMapping/>
  </p:clrMapOvr>
  <mc:AlternateContent xmlns:mc="http://schemas.openxmlformats.org/markup-compatibility/2006" xmlns:p14="http://schemas.microsoft.com/office/powerpoint/2010/main">
    <mc:Choice Requires="p14">
      <p:transition spd="slow" p14:dur="2000" advTm="16800"/>
    </mc:Choice>
    <mc:Fallback xmlns="">
      <p:transition spd="slow" advTm="1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6"/>
          <a:stretch>
            <a:fillRect/>
          </a:stretch>
        </p:blipFill>
        <p:spPr>
          <a:xfrm>
            <a:off x="436934" y="1469538"/>
            <a:ext cx="11318131" cy="3205784"/>
          </a:xfrm>
          <a:prstGeom prst="rect">
            <a:avLst/>
          </a:prstGeom>
        </p:spPr>
      </p:pic>
      <p:pic>
        <p:nvPicPr>
          <p:cNvPr id="9" name="Audio 8">
            <a:extLst>
              <a:ext uri="{FF2B5EF4-FFF2-40B4-BE49-F238E27FC236}">
                <a16:creationId xmlns:a16="http://schemas.microsoft.com/office/drawing/2014/main" id="{1DBFC17D-7D00-68CD-FFA9-2DEA4FA51C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6535969"/>
      </p:ext>
    </p:extLst>
  </p:cSld>
  <p:clrMapOvr>
    <a:masterClrMapping/>
  </p:clrMapOvr>
  <mc:AlternateContent xmlns:mc="http://schemas.openxmlformats.org/markup-compatibility/2006" xmlns:p14="http://schemas.microsoft.com/office/powerpoint/2010/main">
    <mc:Choice Requires="p14">
      <p:transition spd="slow" p14:dur="2000" advTm="29728"/>
    </mc:Choice>
    <mc:Fallback xmlns="">
      <p:transition spd="slow" advTm="2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5"/>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738718F9-A42D-D016-D6D2-47871F6786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26518391"/>
      </p:ext>
    </p:extLst>
  </p:cSld>
  <p:clrMapOvr>
    <a:masterClrMapping/>
  </p:clrMapOvr>
  <mc:AlternateContent xmlns:mc="http://schemas.openxmlformats.org/markup-compatibility/2006" xmlns:p14="http://schemas.microsoft.com/office/powerpoint/2010/main">
    <mc:Choice Requires="p14">
      <p:transition spd="slow" p14:dur="2000" advTm="58656"/>
    </mc:Choice>
    <mc:Fallback xmlns="">
      <p:transition spd="slow" advTm="5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3674893608"/>
              </p:ext>
            </p:extLst>
          </p:nvPr>
        </p:nvGraphicFramePr>
        <p:xfrm>
          <a:off x="296473" y="1163249"/>
          <a:ext cx="11599053"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9">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1804" y="6347353"/>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C96D0327-9804-A6F6-7A05-D6F712FF52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43012937"/>
      </p:ext>
    </p:extLst>
  </p:cSld>
  <p:clrMapOvr>
    <a:masterClrMapping/>
  </p:clrMapOvr>
  <mc:AlternateContent xmlns:mc="http://schemas.openxmlformats.org/markup-compatibility/2006" xmlns:p14="http://schemas.microsoft.com/office/powerpoint/2010/main">
    <mc:Choice Requires="p14">
      <p:transition spd="slow" p14:dur="2000" advTm="57184"/>
    </mc:Choice>
    <mc:Fallback xmlns="">
      <p:transition spd="slow" advTm="5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0A92BD8-0DF9-FCEB-A7DB-E58F33AD104E}"/>
              </a:ext>
            </a:extLst>
          </p:cNvPr>
          <p:cNvSpPr/>
          <p:nvPr/>
        </p:nvSpPr>
        <p:spPr>
          <a:xfrm>
            <a:off x="153192" y="4427878"/>
            <a:ext cx="756658" cy="694934"/>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a:extLst>
              <a:ext uri="{FF2B5EF4-FFF2-40B4-BE49-F238E27FC236}">
                <a16:creationId xmlns:a16="http://schemas.microsoft.com/office/drawing/2014/main" id="{E25AE6F3-505F-A6B5-6461-23A4D6DAB6B6}"/>
              </a:ext>
            </a:extLst>
          </p:cNvPr>
          <p:cNvSpPr/>
          <p:nvPr/>
        </p:nvSpPr>
        <p:spPr>
          <a:xfrm>
            <a:off x="141804" y="4415257"/>
            <a:ext cx="7715883" cy="694934"/>
          </a:xfrm>
          <a:prstGeom prst="roundRect">
            <a:avLst/>
          </a:prstGeom>
          <a:noFill/>
          <a:ln w="38100">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1804" y="6347353"/>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7A05A9-E99D-3AD2-10E0-441818CAE764}"/>
              </a:ext>
            </a:extLst>
          </p:cNvPr>
          <p:cNvSpPr txBox="1"/>
          <p:nvPr/>
        </p:nvSpPr>
        <p:spPr>
          <a:xfrm>
            <a:off x="936155" y="4573620"/>
            <a:ext cx="7265609" cy="400110"/>
          </a:xfrm>
          <a:prstGeom prst="rect">
            <a:avLst/>
          </a:prstGeom>
          <a:noFill/>
        </p:spPr>
        <p:txBody>
          <a:bodyPr wrap="square">
            <a:spAutoFit/>
          </a:bodyPr>
          <a:lstStyle/>
          <a:p>
            <a:r>
              <a:rPr lang="pt-BR" sz="2000" dirty="0">
                <a:hlinkClick r:id="rId4"/>
              </a:rPr>
              <a:t>https://</a:t>
            </a:r>
            <a:r>
              <a:rPr lang="pt-BR" sz="2000" dirty="0" err="1">
                <a:hlinkClick r:id="rId4"/>
              </a:rPr>
              <a:t>github.com</a:t>
            </a:r>
            <a:r>
              <a:rPr lang="pt-BR" sz="2000" dirty="0">
                <a:hlinkClick r:id="rId4"/>
              </a:rPr>
              <a:t>/</a:t>
            </a:r>
            <a:r>
              <a:rPr lang="pt-BR" sz="2000" dirty="0" err="1">
                <a:hlinkClick r:id="rId4"/>
              </a:rPr>
              <a:t>PatrickLdA</a:t>
            </a:r>
            <a:r>
              <a:rPr lang="pt-BR" sz="2000" dirty="0">
                <a:hlinkClick r:id="rId4"/>
              </a:rPr>
              <a:t>/</a:t>
            </a:r>
            <a:r>
              <a:rPr lang="pt-BR" sz="2000" dirty="0" err="1">
                <a:hlinkClick r:id="rId4"/>
              </a:rPr>
              <a:t>milan-telecom-analysis</a:t>
            </a:r>
            <a:endParaRPr lang="pt-BR" sz="2000" dirty="0"/>
          </a:p>
        </p:txBody>
      </p:sp>
      <p:sp>
        <p:nvSpPr>
          <p:cNvPr id="17" name="Rounded Rectangle 16">
            <a:extLst>
              <a:ext uri="{FF2B5EF4-FFF2-40B4-BE49-F238E27FC236}">
                <a16:creationId xmlns:a16="http://schemas.microsoft.com/office/drawing/2014/main" id="{22184001-5FF9-07D0-1836-8729BBEC4D7F}"/>
              </a:ext>
            </a:extLst>
          </p:cNvPr>
          <p:cNvSpPr/>
          <p:nvPr/>
        </p:nvSpPr>
        <p:spPr>
          <a:xfrm>
            <a:off x="241872" y="4474259"/>
            <a:ext cx="530880" cy="60648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5" descr="A black cat in a circle&#10;&#10;Description automatically generated">
            <a:hlinkClick r:id="rId4"/>
            <a:extLst>
              <a:ext uri="{FF2B5EF4-FFF2-40B4-BE49-F238E27FC236}">
                <a16:creationId xmlns:a16="http://schemas.microsoft.com/office/drawing/2014/main" id="{8A54098D-9224-A225-5229-CBA5E68D2018}"/>
              </a:ext>
            </a:extLst>
          </p:cNvPr>
          <p:cNvPicPr>
            <a:picLocks noChangeAspect="1"/>
          </p:cNvPicPr>
          <p:nvPr/>
        </p:nvPicPr>
        <p:blipFill>
          <a:blip r:embed="rId5"/>
          <a:stretch>
            <a:fillRect/>
          </a:stretch>
        </p:blipFill>
        <p:spPr>
          <a:xfrm>
            <a:off x="150638" y="4381841"/>
            <a:ext cx="761765" cy="761765"/>
          </a:xfrm>
          <a:prstGeom prst="rect">
            <a:avLst/>
          </a:prstGeom>
        </p:spPr>
      </p:pic>
      <p:sp>
        <p:nvSpPr>
          <p:cNvPr id="18" name="Rounded Rectangle 17">
            <a:extLst>
              <a:ext uri="{FF2B5EF4-FFF2-40B4-BE49-F238E27FC236}">
                <a16:creationId xmlns:a16="http://schemas.microsoft.com/office/drawing/2014/main" id="{3B28038B-0339-AAB1-0024-0A687E77F953}"/>
              </a:ext>
            </a:extLst>
          </p:cNvPr>
          <p:cNvSpPr/>
          <p:nvPr/>
        </p:nvSpPr>
        <p:spPr>
          <a:xfrm rot="19732510">
            <a:off x="148926" y="4459401"/>
            <a:ext cx="252632" cy="78150"/>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ounded Rectangle 18">
            <a:extLst>
              <a:ext uri="{FF2B5EF4-FFF2-40B4-BE49-F238E27FC236}">
                <a16:creationId xmlns:a16="http://schemas.microsoft.com/office/drawing/2014/main" id="{6AABBF2D-AC6B-AA42-DD12-334E691B8C92}"/>
              </a:ext>
            </a:extLst>
          </p:cNvPr>
          <p:cNvSpPr/>
          <p:nvPr/>
        </p:nvSpPr>
        <p:spPr>
          <a:xfrm rot="2559568">
            <a:off x="172287" y="5002074"/>
            <a:ext cx="203285" cy="58099"/>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ounded Rectangle 20">
            <a:extLst>
              <a:ext uri="{FF2B5EF4-FFF2-40B4-BE49-F238E27FC236}">
                <a16:creationId xmlns:a16="http://schemas.microsoft.com/office/drawing/2014/main" id="{7F8BF086-9913-1AB7-8DE8-A155493A917B}"/>
              </a:ext>
            </a:extLst>
          </p:cNvPr>
          <p:cNvSpPr/>
          <p:nvPr/>
        </p:nvSpPr>
        <p:spPr>
          <a:xfrm rot="18820353">
            <a:off x="672386" y="4998228"/>
            <a:ext cx="203285" cy="58099"/>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8" descr="A qr code on a white background&#10;&#10;Description automatically generated">
            <a:extLst>
              <a:ext uri="{FF2B5EF4-FFF2-40B4-BE49-F238E27FC236}">
                <a16:creationId xmlns:a16="http://schemas.microsoft.com/office/drawing/2014/main" id="{62C66F1D-B276-B7C5-722F-E01C2323BC28}"/>
              </a:ext>
            </a:extLst>
          </p:cNvPr>
          <p:cNvPicPr>
            <a:picLocks noChangeAspect="1"/>
          </p:cNvPicPr>
          <p:nvPr/>
        </p:nvPicPr>
        <p:blipFill>
          <a:blip r:embed="rId6"/>
          <a:stretch>
            <a:fillRect/>
          </a:stretch>
        </p:blipFill>
        <p:spPr>
          <a:xfrm>
            <a:off x="8201764" y="4116605"/>
            <a:ext cx="1317480" cy="1317480"/>
          </a:xfrm>
          <a:prstGeom prst="rect">
            <a:avLst/>
          </a:prstGeom>
        </p:spPr>
      </p:pic>
      <p:sp>
        <p:nvSpPr>
          <p:cNvPr id="20" name="TextBox 19">
            <a:extLst>
              <a:ext uri="{FF2B5EF4-FFF2-40B4-BE49-F238E27FC236}">
                <a16:creationId xmlns:a16="http://schemas.microsoft.com/office/drawing/2014/main" id="{FFE187B4-64B8-F73D-78FB-7B895DEE522B}"/>
              </a:ext>
            </a:extLst>
          </p:cNvPr>
          <p:cNvSpPr txBox="1"/>
          <p:nvPr/>
        </p:nvSpPr>
        <p:spPr>
          <a:xfrm>
            <a:off x="141804" y="2109773"/>
            <a:ext cx="7715882" cy="707886"/>
          </a:xfrm>
          <a:prstGeom prst="rect">
            <a:avLst/>
          </a:prstGeom>
          <a:noFill/>
        </p:spPr>
        <p:txBody>
          <a:bodyPr wrap="square" rtlCol="0">
            <a:spAutoFit/>
          </a:bodyPr>
          <a:lstStyle/>
          <a:p>
            <a:r>
              <a:rPr lang="pt-BR" sz="2000" dirty="0" err="1">
                <a:latin typeface="IBM Plex Sans" panose="020B0503050203000203" pitchFamily="34" charset="0"/>
                <a:hlinkClick r:id="rId7"/>
              </a:rPr>
              <a:t>Barlacchi</a:t>
            </a:r>
            <a:r>
              <a:rPr lang="pt-BR" sz="2000" dirty="0">
                <a:latin typeface="IBM Plex Sans" panose="020B0503050203000203" pitchFamily="34" charset="0"/>
                <a:hlinkClick r:id="rId7"/>
              </a:rPr>
              <a:t>, G. et al. A </a:t>
            </a:r>
            <a:r>
              <a:rPr lang="pt-BR" sz="2000" dirty="0" err="1">
                <a:latin typeface="IBM Plex Sans" panose="020B0503050203000203" pitchFamily="34" charset="0"/>
                <a:hlinkClick r:id="rId7"/>
              </a:rPr>
              <a:t>multi-source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dataset</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urban</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life</a:t>
            </a:r>
            <a:r>
              <a:rPr lang="pt-BR" sz="2000" dirty="0">
                <a:latin typeface="IBM Plex Sans" panose="020B0503050203000203" pitchFamily="34" charset="0"/>
                <a:hlinkClick r:id="rId7"/>
              </a:rPr>
              <a:t> in </a:t>
            </a:r>
            <a:r>
              <a:rPr lang="pt-BR" sz="2000" dirty="0" err="1">
                <a:latin typeface="IBM Plex Sans" panose="020B0503050203000203" pitchFamily="34" charset="0"/>
                <a:hlinkClick r:id="rId7"/>
              </a:rPr>
              <a:t>the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city</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milan</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and</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the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province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trentino</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SciData</a:t>
            </a:r>
            <a:r>
              <a:rPr lang="pt-BR" sz="2000" dirty="0">
                <a:latin typeface="IBM Plex Sans" panose="020B0503050203000203" pitchFamily="34" charset="0"/>
                <a:hlinkClick r:id="rId7"/>
              </a:rPr>
              <a:t> 2, 2015. </a:t>
            </a:r>
            <a:endParaRPr lang="pt-BR" sz="2000" dirty="0">
              <a:latin typeface="IBM Plex Sans" panose="020B0503050203000203" pitchFamily="34" charset="0"/>
            </a:endParaRPr>
          </a:p>
        </p:txBody>
      </p:sp>
      <p:pic>
        <p:nvPicPr>
          <p:cNvPr id="23" name="Picture 22" descr="A qr code with a few black squares&#10;&#10;Description automatically generated">
            <a:extLst>
              <a:ext uri="{FF2B5EF4-FFF2-40B4-BE49-F238E27FC236}">
                <a16:creationId xmlns:a16="http://schemas.microsoft.com/office/drawing/2014/main" id="{A7C0596E-FA32-6015-DB79-27EFE565093D}"/>
              </a:ext>
            </a:extLst>
          </p:cNvPr>
          <p:cNvPicPr>
            <a:picLocks noChangeAspect="1"/>
          </p:cNvPicPr>
          <p:nvPr/>
        </p:nvPicPr>
        <p:blipFill>
          <a:blip r:embed="rId8"/>
          <a:stretch>
            <a:fillRect/>
          </a:stretch>
        </p:blipFill>
        <p:spPr>
          <a:xfrm>
            <a:off x="8153400" y="1794618"/>
            <a:ext cx="1365844" cy="1365844"/>
          </a:xfrm>
          <a:prstGeom prst="rect">
            <a:avLst/>
          </a:prstGeom>
        </p:spPr>
      </p:pic>
      <p:sp>
        <p:nvSpPr>
          <p:cNvPr id="24" name="Rounded Rectangle 23">
            <a:extLst>
              <a:ext uri="{FF2B5EF4-FFF2-40B4-BE49-F238E27FC236}">
                <a16:creationId xmlns:a16="http://schemas.microsoft.com/office/drawing/2014/main" id="{134AD83C-F869-B8AA-8711-F35FFA31AC26}"/>
              </a:ext>
            </a:extLst>
          </p:cNvPr>
          <p:cNvSpPr/>
          <p:nvPr/>
        </p:nvSpPr>
        <p:spPr>
          <a:xfrm>
            <a:off x="179497" y="2098509"/>
            <a:ext cx="7715883" cy="761765"/>
          </a:xfrm>
          <a:prstGeom prst="roundRect">
            <a:avLst/>
          </a:prstGeom>
          <a:noFill/>
          <a:ln w="38100">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a:extLst>
              <a:ext uri="{FF2B5EF4-FFF2-40B4-BE49-F238E27FC236}">
                <a16:creationId xmlns:a16="http://schemas.microsoft.com/office/drawing/2014/main" id="{E0A8928F-17A0-E8D1-092A-E93891F28396}"/>
              </a:ext>
            </a:extLst>
          </p:cNvPr>
          <p:cNvSpPr txBox="1"/>
          <p:nvPr/>
        </p:nvSpPr>
        <p:spPr>
          <a:xfrm>
            <a:off x="141804" y="1586924"/>
            <a:ext cx="7715882" cy="400110"/>
          </a:xfrm>
          <a:prstGeom prst="rect">
            <a:avLst/>
          </a:prstGeom>
          <a:noFill/>
        </p:spPr>
        <p:txBody>
          <a:bodyPr wrap="square" rtlCol="0">
            <a:spAutoFit/>
          </a:bodyPr>
          <a:lstStyle/>
          <a:p>
            <a:r>
              <a:rPr lang="pt-BR" sz="2000" b="1" dirty="0" err="1">
                <a:solidFill>
                  <a:srgbClr val="0F62FF"/>
                </a:solidFill>
                <a:latin typeface="IBM Plex Sans" panose="020B0503050203000203" pitchFamily="34" charset="0"/>
              </a:rPr>
              <a:t>Dataset</a:t>
            </a:r>
            <a:endParaRPr lang="pt-BR" sz="2000" b="1" dirty="0">
              <a:solidFill>
                <a:srgbClr val="0F62FF"/>
              </a:solidFill>
              <a:latin typeface="IBM Plex Sans" panose="020B0503050203000203" pitchFamily="34" charset="0"/>
            </a:endParaRPr>
          </a:p>
        </p:txBody>
      </p:sp>
      <p:sp>
        <p:nvSpPr>
          <p:cNvPr id="26" name="TextBox 25">
            <a:extLst>
              <a:ext uri="{FF2B5EF4-FFF2-40B4-BE49-F238E27FC236}">
                <a16:creationId xmlns:a16="http://schemas.microsoft.com/office/drawing/2014/main" id="{2C64041F-A8E0-A98D-F708-2AF18502D6AF}"/>
              </a:ext>
            </a:extLst>
          </p:cNvPr>
          <p:cNvSpPr txBox="1"/>
          <p:nvPr/>
        </p:nvSpPr>
        <p:spPr>
          <a:xfrm>
            <a:off x="132296" y="3902318"/>
            <a:ext cx="7715882" cy="400110"/>
          </a:xfrm>
          <a:prstGeom prst="rect">
            <a:avLst/>
          </a:prstGeom>
          <a:noFill/>
        </p:spPr>
        <p:txBody>
          <a:bodyPr wrap="square" rtlCol="0">
            <a:spAutoFit/>
          </a:bodyPr>
          <a:lstStyle/>
          <a:p>
            <a:r>
              <a:rPr lang="pt-BR" sz="2000" b="1" dirty="0" err="1">
                <a:solidFill>
                  <a:srgbClr val="0F62FF"/>
                </a:solidFill>
                <a:latin typeface="IBM Plex Sans" panose="020B0503050203000203" pitchFamily="34" charset="0"/>
              </a:rPr>
              <a:t>Source</a:t>
            </a:r>
            <a:r>
              <a:rPr lang="pt-BR" sz="2000" b="1" dirty="0">
                <a:solidFill>
                  <a:srgbClr val="0F62FF"/>
                </a:solidFill>
                <a:latin typeface="IBM Plex Sans" panose="020B0503050203000203" pitchFamily="34" charset="0"/>
              </a:rPr>
              <a:t> </a:t>
            </a:r>
            <a:r>
              <a:rPr lang="pt-BR" sz="2000" b="1" dirty="0" err="1">
                <a:solidFill>
                  <a:srgbClr val="0F62FF"/>
                </a:solidFill>
                <a:latin typeface="IBM Plex Sans" panose="020B0503050203000203" pitchFamily="34" charset="0"/>
              </a:rPr>
              <a:t>code</a:t>
            </a:r>
            <a:endParaRPr lang="pt-BR" sz="2000" b="1" dirty="0">
              <a:solidFill>
                <a:srgbClr val="0F62FF"/>
              </a:solidFill>
              <a:latin typeface="IBM Plex Sans" panose="020B0503050203000203" pitchFamily="34" charset="0"/>
            </a:endParaRPr>
          </a:p>
        </p:txBody>
      </p:sp>
    </p:spTree>
    <p:extLst>
      <p:ext uri="{BB962C8B-B14F-4D97-AF65-F5344CB8AC3E}">
        <p14:creationId xmlns:p14="http://schemas.microsoft.com/office/powerpoint/2010/main" val="719056937"/>
      </p:ext>
    </p:extLst>
  </p:cSld>
  <p:clrMapOvr>
    <a:masterClrMapping/>
  </p:clrMapOvr>
  <mc:AlternateContent xmlns:mc="http://schemas.openxmlformats.org/markup-compatibility/2006" xmlns:p14="http://schemas.microsoft.com/office/powerpoint/2010/main">
    <mc:Choice Requires="p14">
      <p:transition spd="slow" p14:dur="2000" advTm="57184"/>
    </mc:Choice>
    <mc:Fallback xmlns="">
      <p:transition spd="slow" advTm="5718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37</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EC3A9404-BDD3-C15A-3F6B-05E685A0C0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3392829"/>
      </p:ext>
    </p:extLst>
  </p:cSld>
  <p:clrMapOvr>
    <a:masterClrMapping/>
  </p:clrMapOvr>
  <mc:AlternateContent xmlns:mc="http://schemas.openxmlformats.org/markup-compatibility/2006" xmlns:p14="http://schemas.microsoft.com/office/powerpoint/2010/main">
    <mc:Choice Requires="p14">
      <p:transition spd="slow" p14:dur="2000" advTm="5536"/>
    </mc:Choice>
    <mc:Fallback xmlns="">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6"/>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7"/>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pic>
        <p:nvPicPr>
          <p:cNvPr id="8" name="Audio 7">
            <a:extLst>
              <a:ext uri="{FF2B5EF4-FFF2-40B4-BE49-F238E27FC236}">
                <a16:creationId xmlns:a16="http://schemas.microsoft.com/office/drawing/2014/main" id="{3E37B9F6-D572-04F4-D332-AF5C375FD0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5611696"/>
      </p:ext>
    </p:extLst>
  </p:cSld>
  <p:clrMapOvr>
    <a:masterClrMapping/>
  </p:clrMapOvr>
  <mc:AlternateContent xmlns:mc="http://schemas.openxmlformats.org/markup-compatibility/2006" xmlns:p14="http://schemas.microsoft.com/office/powerpoint/2010/main">
    <mc:Choice Requires="p14">
      <p:transition spd="slow" p14:dur="2000" advTm="45184"/>
    </mc:Choice>
    <mc:Fallback xmlns="">
      <p:transition spd="slow" advTm="4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6"/>
          <a:stretch>
            <a:fillRect/>
          </a:stretch>
        </p:blipFill>
        <p:spPr>
          <a:xfrm>
            <a:off x="-1" y="1783756"/>
            <a:ext cx="12192000" cy="2929442"/>
          </a:xfrm>
          <a:prstGeom prst="rect">
            <a:avLst/>
          </a:prstGeom>
        </p:spPr>
      </p:pic>
      <p:pic>
        <p:nvPicPr>
          <p:cNvPr id="8" name="Audio 7">
            <a:extLst>
              <a:ext uri="{FF2B5EF4-FFF2-40B4-BE49-F238E27FC236}">
                <a16:creationId xmlns:a16="http://schemas.microsoft.com/office/drawing/2014/main" id="{F22BF200-C261-E736-61F4-95CA16059A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4698362"/>
      </p:ext>
    </p:extLst>
  </p:cSld>
  <p:clrMapOvr>
    <a:masterClrMapping/>
  </p:clrMapOvr>
  <mc:AlternateContent xmlns:mc="http://schemas.openxmlformats.org/markup-compatibility/2006" xmlns:p14="http://schemas.microsoft.com/office/powerpoint/2010/main">
    <mc:Choice Requires="p14">
      <p:transition spd="slow" p14:dur="2000" advTm="37952"/>
    </mc:Choice>
    <mc:Fallback xmlns="">
      <p:transition spd="slow" advTm="3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Core Network (CN)</a:t>
            </a:r>
            <a:r>
              <a:rPr lang="en-US" sz="1600" kern="0" dirty="0">
                <a:solidFill>
                  <a:schemeClr val="tx1"/>
                </a:solidFill>
              </a:rPr>
              <a:t> based on Virtual Network Functions (VNF) over a </a:t>
            </a:r>
            <a:r>
              <a:rPr lang="en-US" sz="1600" kern="0" dirty="0">
                <a:solidFill>
                  <a:srgbClr val="0F62FF"/>
                </a:solidFill>
              </a:rPr>
              <a:t>Network Function Virtualization (NFV)</a:t>
            </a:r>
            <a:r>
              <a:rPr lang="en-US" sz="1600" kern="0" baseline="30000" dirty="0">
                <a:solidFill>
                  <a:schemeClr val="tx1"/>
                </a:solidFill>
              </a:rPr>
              <a:t>2</a:t>
            </a:r>
            <a:r>
              <a:rPr lang="en-US" sz="1600" kern="0" dirty="0">
                <a:solidFill>
                  <a:schemeClr val="tx1"/>
                </a:solidFill>
              </a:rPr>
              <a:t> topology </a:t>
            </a:r>
          </a:p>
          <a:p>
            <a:pPr defTabSz="914400"/>
            <a:endParaRPr lang="en-US" sz="1600" kern="0" dirty="0">
              <a:solidFill>
                <a:schemeClr val="tx1"/>
              </a:solidFill>
            </a:endParaRPr>
          </a:p>
          <a:p>
            <a:pPr defTabSz="914400"/>
            <a:r>
              <a:rPr lang="en-US" sz="1600" kern="0" dirty="0">
                <a:solidFill>
                  <a:srgbClr val="0F62FF"/>
                </a:solidFill>
              </a:rPr>
              <a:t>Use Machine Learning (ML) and other predictive tools</a:t>
            </a: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107996"/>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654FDC5B-1675-0C5F-425B-1A2025165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6336194"/>
      </p:ext>
    </p:extLst>
  </p:cSld>
  <p:clrMapOvr>
    <a:masterClrMapping/>
  </p:clrMapOvr>
  <mc:AlternateContent xmlns:mc="http://schemas.openxmlformats.org/markup-compatibility/2006" xmlns:p14="http://schemas.microsoft.com/office/powerpoint/2010/main">
    <mc:Choice Requires="p14">
      <p:transition spd="slow" p14:dur="2000" advTm="38400"/>
    </mc:Choice>
    <mc:Fallback xmlns="">
      <p:transition spd="slow" advTm="3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pic>
        <p:nvPicPr>
          <p:cNvPr id="11" name="Audio 10">
            <a:extLst>
              <a:ext uri="{FF2B5EF4-FFF2-40B4-BE49-F238E27FC236}">
                <a16:creationId xmlns:a16="http://schemas.microsoft.com/office/drawing/2014/main" id="{74314EFB-D2DF-9F94-A06C-61CAB3FFC2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852706"/>
      </p:ext>
    </p:extLst>
  </p:cSld>
  <p:clrMapOvr>
    <a:masterClrMapping/>
  </p:clrMapOvr>
  <mc:AlternateContent xmlns:mc="http://schemas.openxmlformats.org/markup-compatibility/2006" xmlns:p14="http://schemas.microsoft.com/office/powerpoint/2010/main">
    <mc:Choice Requires="p14">
      <p:transition spd="slow" p14:dur="2000" advTm="75040"/>
    </mc:Choice>
    <mc:Fallback xmlns="">
      <p:transition spd="slow" advTm="7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41</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56E3C801-64B0-751A-D2D2-00A4CC18A2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1335336"/>
      </p:ext>
    </p:extLst>
  </p:cSld>
  <p:clrMapOvr>
    <a:masterClrMapping/>
  </p:clrMapOvr>
  <mc:AlternateContent xmlns:mc="http://schemas.openxmlformats.org/markup-compatibility/2006" xmlns:p14="http://schemas.microsoft.com/office/powerpoint/2010/main">
    <mc:Choice Requires="p14">
      <p:transition spd="slow" p14:dur="2000" advTm="5856"/>
    </mc:Choice>
    <mc:Fallback xmlns="">
      <p:transition spd="slow" advTm="5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B93C48C9-73B7-5811-8E1F-B49F9C09AE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0648308"/>
      </p:ext>
    </p:extLst>
  </p:cSld>
  <p:clrMapOvr>
    <a:masterClrMapping/>
  </p:clrMapOvr>
  <mc:AlternateContent xmlns:mc="http://schemas.openxmlformats.org/markup-compatibility/2006" xmlns:p14="http://schemas.microsoft.com/office/powerpoint/2010/main">
    <mc:Choice Requires="p14">
      <p:transition spd="slow" p14:dur="2000" advTm="38016"/>
    </mc:Choice>
    <mc:Fallback xmlns="">
      <p:transition spd="slow" advTm="3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5"/>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4927E23-97F5-B7E1-2C5A-AE0DBDAEA7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5338843"/>
      </p:ext>
    </p:extLst>
  </p:cSld>
  <p:clrMapOvr>
    <a:masterClrMapping/>
  </p:clrMapOvr>
  <mc:AlternateContent xmlns:mc="http://schemas.openxmlformats.org/markup-compatibility/2006" xmlns:p14="http://schemas.microsoft.com/office/powerpoint/2010/main">
    <mc:Choice Requires="p14">
      <p:transition spd="slow" p14:dur="2000" advTm="81536"/>
    </mc:Choice>
    <mc:Fallback xmlns="">
      <p:transition spd="slow" advTm="8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7259782" y="2028985"/>
            <a:ext cx="2063122" cy="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8985"/>
            <a:ext cx="466476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741F7818-BAA1-06D1-0C90-3D9BBC1914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7112616"/>
      </p:ext>
    </p:extLst>
  </p:cSld>
  <p:clrMapOvr>
    <a:masterClrMapping/>
  </p:clrMapOvr>
  <mc:AlternateContent xmlns:mc="http://schemas.openxmlformats.org/markup-compatibility/2006" xmlns:p14="http://schemas.microsoft.com/office/powerpoint/2010/main">
    <mc:Choice Requires="p14">
      <p:transition spd="slow" p14:dur="2000" advTm="30240"/>
    </mc:Choice>
    <mc:Fallback xmlns="">
      <p:transition spd="slow" advTm="30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0112"/>
            <a:ext cx="4644886"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A2C641E-5D5A-E1FD-4369-E2B8BFD03FD8}"/>
              </a:ext>
            </a:extLst>
          </p:cNvPr>
          <p:cNvCxnSpPr>
            <a:cxnSpLocks/>
          </p:cNvCxnSpPr>
          <p:nvPr/>
        </p:nvCxnSpPr>
        <p:spPr>
          <a:xfrm>
            <a:off x="7259782" y="2028985"/>
            <a:ext cx="2063122" cy="666"/>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9" name="Audio 8">
            <a:extLst>
              <a:ext uri="{FF2B5EF4-FFF2-40B4-BE49-F238E27FC236}">
                <a16:creationId xmlns:a16="http://schemas.microsoft.com/office/drawing/2014/main" id="{0F1C9EFF-D81A-5730-31B5-2C27595BEA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53107980"/>
      </p:ext>
    </p:extLst>
  </p:cSld>
  <p:clrMapOvr>
    <a:masterClrMapping/>
  </p:clrMapOvr>
  <mc:AlternateContent xmlns:mc="http://schemas.openxmlformats.org/markup-compatibility/2006" xmlns:p14="http://schemas.microsoft.com/office/powerpoint/2010/main">
    <mc:Choice Requires="p14">
      <p:transition spd="slow" p14:dur="2000" advTm="14848"/>
    </mc:Choice>
    <mc:Fallback xmlns="">
      <p:transition spd="slow" advTm="1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81DFA172-A5D0-380D-9B3B-CC28ACBD67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679096"/>
      </p:ext>
    </p:extLst>
  </p:cSld>
  <p:clrMapOvr>
    <a:masterClrMapping/>
  </p:clrMapOvr>
  <mc:AlternateContent xmlns:mc="http://schemas.openxmlformats.org/markup-compatibility/2006" xmlns:p14="http://schemas.microsoft.com/office/powerpoint/2010/main">
    <mc:Choice Requires="p14">
      <p:transition spd="slow" p14:dur="2000" advTm="51520"/>
    </mc:Choice>
    <mc:Fallback xmlns="">
      <p:transition spd="slow" advTm="5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780EE20F-E317-E5AD-68F0-D50401C5D6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5198494"/>
      </p:ext>
    </p:extLst>
  </p:cSld>
  <p:clrMapOvr>
    <a:masterClrMapping/>
  </p:clrMapOvr>
  <mc:AlternateContent xmlns:mc="http://schemas.openxmlformats.org/markup-compatibility/2006" xmlns:p14="http://schemas.microsoft.com/office/powerpoint/2010/main">
    <mc:Choice Requires="p14">
      <p:transition spd="slow" p14:dur="2000" advTm="39808"/>
    </mc:Choice>
    <mc:Fallback xmlns="">
      <p:transition spd="slow" advTm="3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1404BD6A-7204-0ACF-F547-8C97F96337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59801225"/>
      </p:ext>
    </p:extLst>
  </p:cSld>
  <p:clrMapOvr>
    <a:masterClrMapping/>
  </p:clrMapOvr>
  <mc:AlternateContent xmlns:mc="http://schemas.openxmlformats.org/markup-compatibility/2006" xmlns:p14="http://schemas.microsoft.com/office/powerpoint/2010/main">
    <mc:Choice Requires="p14">
      <p:transition spd="slow" p14:dur="2000" advTm="25568"/>
    </mc:Choice>
    <mc:Fallback xmlns="">
      <p:transition spd="slow" advTm="2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41B81FCC-30E4-E74D-597D-3020783CDF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0318653"/>
      </p:ext>
    </p:extLst>
  </p:cSld>
  <p:clrMapOvr>
    <a:masterClrMapping/>
  </p:clrMapOvr>
  <mc:AlternateContent xmlns:mc="http://schemas.openxmlformats.org/markup-compatibility/2006" xmlns:p14="http://schemas.microsoft.com/office/powerpoint/2010/main">
    <mc:Choice Requires="p14">
      <p:transition spd="slow" p14:dur="2000" advTm="27744"/>
    </mc:Choice>
    <mc:Fallback xmlns="">
      <p:transition spd="slow" advTm="27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76668AED-044A-EF42-3711-DDFE59D9CF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1048875"/>
      </p:ext>
    </p:extLst>
  </p:cSld>
  <p:clrMapOvr>
    <a:masterClrMapping/>
  </p:clrMapOvr>
  <mc:AlternateContent xmlns:mc="http://schemas.openxmlformats.org/markup-compatibility/2006" xmlns:p14="http://schemas.microsoft.com/office/powerpoint/2010/main">
    <mc:Choice Requires="p14">
      <p:transition spd="slow" p14:dur="2000" advTm="10816"/>
    </mc:Choice>
    <mc:Fallback xmlns="">
      <p:transition spd="slow" advTm="10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3744249E-D4DC-F7EF-7E1B-7B0BC5D0A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3662324"/>
      </p:ext>
    </p:extLst>
  </p:cSld>
  <p:clrMapOvr>
    <a:masterClrMapping/>
  </p:clrMapOvr>
  <mc:AlternateContent xmlns:mc="http://schemas.openxmlformats.org/markup-compatibility/2006" xmlns:p14="http://schemas.microsoft.com/office/powerpoint/2010/main">
    <mc:Choice Requires="p14">
      <p:transition spd="slow" p14:dur="2000" advTm="41568"/>
    </mc:Choice>
    <mc:Fallback xmlns="">
      <p:transition spd="slow" advTm="4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Every time an user initiates or ends a network connection;</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For a given connection, an additional CDR is generated every 15 additional minutes of connection or if the user transfers more than 5MB over the internet;</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Other origins as SMS and calls, but this information is not used in this work.</a:t>
            </a:r>
          </a:p>
          <a:p>
            <a:pPr marL="342900" indent="-342900">
              <a:buFont typeface="Arial" panose="020B0604020202020204" pitchFamily="34" charset="0"/>
              <a:buChar char="•"/>
            </a:pP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CB03710-787E-A569-8AA3-14D79C6EA5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1990544"/>
      </p:ext>
    </p:extLst>
  </p:cSld>
  <p:clrMapOvr>
    <a:masterClrMapping/>
  </p:clrMapOvr>
  <mc:AlternateContent xmlns:mc="http://schemas.openxmlformats.org/markup-compatibility/2006" xmlns:p14="http://schemas.microsoft.com/office/powerpoint/2010/main">
    <mc:Choice Requires="p14">
      <p:transition spd="slow" p14:dur="2000" advTm="51296"/>
    </mc:Choice>
    <mc:Fallback xmlns="">
      <p:transition spd="slow" advTm="5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5"/>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66B16FC6-B5D9-37B0-7095-EDDD19F598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2195461"/>
      </p:ext>
    </p:extLst>
  </p:cSld>
  <p:clrMapOvr>
    <a:masterClrMapping/>
  </p:clrMapOvr>
  <mc:AlternateContent xmlns:mc="http://schemas.openxmlformats.org/markup-compatibility/2006">
    <mc:Choice xmlns:p14="http://schemas.microsoft.com/office/powerpoint/2010/main" Requires="p14">
      <p:transition spd="slow" p14:dur="2000" advTm="31584"/>
    </mc:Choice>
    <mc:Fallback>
      <p:transition spd="slow" advTm="3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7F66996-99D7-5E81-F1F2-C4CDD72B0264}"/>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ounded Rectangle 5">
            <a:extLst>
              <a:ext uri="{FF2B5EF4-FFF2-40B4-BE49-F238E27FC236}">
                <a16:creationId xmlns:a16="http://schemas.microsoft.com/office/drawing/2014/main" id="{35E4CD05-3E6D-21FB-9B12-9BFF3032FE0F}"/>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16">
            <a:extLst>
              <a:ext uri="{FF2B5EF4-FFF2-40B4-BE49-F238E27FC236}">
                <a16:creationId xmlns:a16="http://schemas.microsoft.com/office/drawing/2014/main" id="{0CFD9810-F0B6-3C6E-F543-2E219EC0872C}"/>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22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5"/>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56E9D4C-A157-823C-5B6D-DB779AAAD7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3560663"/>
      </p:ext>
    </p:extLst>
  </p:cSld>
  <p:clrMapOvr>
    <a:masterClrMapping/>
  </p:clrMapOvr>
  <mc:AlternateContent xmlns:mc="http://schemas.openxmlformats.org/markup-compatibility/2006" xmlns:p14="http://schemas.microsoft.com/office/powerpoint/2010/main">
    <mc:Choice Requires="p14">
      <p:transition spd="slow" p14:dur="2000" advTm="35328"/>
    </mc:Choice>
    <mc:Fallback xmlns="">
      <p:transition spd="slow" advTm="35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mc:AlternateContent xmlns:mc="http://schemas.openxmlformats.org/markup-compatibility/2006" xmlns:p14="http://schemas.microsoft.com/office/powerpoint/2010/main">
    <mc:Choice Requires="p14">
      <p:transition spd="slow" p14:dur="2000" advTm="44827"/>
    </mc:Choice>
    <mc:Fallback xmlns="">
      <p:transition spd="slow" advTm="44827"/>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59</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pic>
        <p:nvPicPr>
          <p:cNvPr id="8" name="Audio 7">
            <a:extLst>
              <a:ext uri="{FF2B5EF4-FFF2-40B4-BE49-F238E27FC236}">
                <a16:creationId xmlns:a16="http://schemas.microsoft.com/office/drawing/2014/main" id="{249607B1-94DD-51D4-D513-836B0B0B0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34216262"/>
      </p:ext>
    </p:extLst>
  </p:cSld>
  <p:clrMapOvr>
    <a:masterClrMapping/>
  </p:clrMapOvr>
  <mc:AlternateContent xmlns:mc="http://schemas.openxmlformats.org/markup-compatibility/2006" xmlns:p14="http://schemas.microsoft.com/office/powerpoint/2010/main">
    <mc:Choice Requires="p14">
      <p:transition spd="slow" p14:dur="2000" advTm="6560"/>
    </mc:Choice>
    <mc:Fallback xmlns="">
      <p:transition spd="slow" advTm="6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Mobile Traffic Predictor Enhanced by Neighboring Transportation Data (MTP-NT)</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a:extLst>
              <a:ext uri="{FF2B5EF4-FFF2-40B4-BE49-F238E27FC236}">
                <a16:creationId xmlns:a16="http://schemas.microsoft.com/office/drawing/2014/main" id="{29C2BDC7-B4FC-7CA3-DD31-428C72DA235F}"/>
              </a:ext>
            </a:extLst>
          </p:cNvPr>
          <p:cNvSpPr txBox="1">
            <a:spLocks/>
          </p:cNvSpPr>
          <p:nvPr/>
        </p:nvSpPr>
        <p:spPr>
          <a:xfrm>
            <a:off x="739252" y="2668677"/>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Machine Learning </a:t>
            </a:r>
            <a:r>
              <a:rPr lang="en-US" sz="1600" kern="0" dirty="0">
                <a:solidFill>
                  <a:schemeClr val="tx1"/>
                </a:solidFill>
              </a:rPr>
              <a:t>model</a:t>
            </a:r>
          </a:p>
        </p:txBody>
      </p:sp>
      <p:sp>
        <p:nvSpPr>
          <p:cNvPr id="3" name="Title">
            <a:extLst>
              <a:ext uri="{FF2B5EF4-FFF2-40B4-BE49-F238E27FC236}">
                <a16:creationId xmlns:a16="http://schemas.microsoft.com/office/drawing/2014/main" id="{BCA373EA-9C67-D879-2C07-889E33A43EC3}"/>
              </a:ext>
            </a:extLst>
          </p:cNvPr>
          <p:cNvSpPr txBox="1">
            <a:spLocks/>
          </p:cNvSpPr>
          <p:nvPr/>
        </p:nvSpPr>
        <p:spPr>
          <a:xfrm>
            <a:off x="739253" y="2453004"/>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Is a</a:t>
            </a:r>
          </a:p>
        </p:txBody>
      </p:sp>
      <p:sp>
        <p:nvSpPr>
          <p:cNvPr id="9" name="Text Placeholder">
            <a:extLst>
              <a:ext uri="{FF2B5EF4-FFF2-40B4-BE49-F238E27FC236}">
                <a16:creationId xmlns:a16="http://schemas.microsoft.com/office/drawing/2014/main" id="{15598A5B-6846-104C-6013-BAF60D7F6D5B}"/>
              </a:ext>
            </a:extLst>
          </p:cNvPr>
          <p:cNvSpPr txBox="1">
            <a:spLocks/>
          </p:cNvSpPr>
          <p:nvPr/>
        </p:nvSpPr>
        <p:spPr>
          <a:xfrm>
            <a:off x="739250" y="4233196"/>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Providing a reliable </a:t>
            </a:r>
            <a:r>
              <a:rPr lang="en-US" sz="1600" kern="0" dirty="0">
                <a:solidFill>
                  <a:srgbClr val="0F62FF"/>
                </a:solidFill>
              </a:rPr>
              <a:t>network traffic prediction</a:t>
            </a:r>
          </a:p>
        </p:txBody>
      </p:sp>
      <p:sp>
        <p:nvSpPr>
          <p:cNvPr id="12" name="Title">
            <a:extLst>
              <a:ext uri="{FF2B5EF4-FFF2-40B4-BE49-F238E27FC236}">
                <a16:creationId xmlns:a16="http://schemas.microsoft.com/office/drawing/2014/main" id="{AB11554C-EF58-A82C-B509-CEBC591FAB79}"/>
              </a:ext>
            </a:extLst>
          </p:cNvPr>
          <p:cNvSpPr txBox="1">
            <a:spLocks/>
          </p:cNvSpPr>
          <p:nvPr/>
        </p:nvSpPr>
        <p:spPr>
          <a:xfrm>
            <a:off x="739251" y="4017523"/>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By</a:t>
            </a:r>
          </a:p>
        </p:txBody>
      </p:sp>
      <p:sp>
        <p:nvSpPr>
          <p:cNvPr id="14" name="Text Placeholder">
            <a:extLst>
              <a:ext uri="{FF2B5EF4-FFF2-40B4-BE49-F238E27FC236}">
                <a16:creationId xmlns:a16="http://schemas.microsoft.com/office/drawing/2014/main" id="{E44B42E9-0AB5-AF5E-5EC6-704E30687C0B}"/>
              </a:ext>
            </a:extLst>
          </p:cNvPr>
          <p:cNvSpPr txBox="1">
            <a:spLocks/>
          </p:cNvSpPr>
          <p:nvPr/>
        </p:nvSpPr>
        <p:spPr>
          <a:xfrm>
            <a:off x="739251" y="3335539"/>
            <a:ext cx="4757421" cy="47004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Helps the scheduler to better </a:t>
            </a:r>
            <a:r>
              <a:rPr lang="en-US" sz="1600" kern="0" dirty="0">
                <a:solidFill>
                  <a:srgbClr val="0F62FF"/>
                </a:solidFill>
              </a:rPr>
              <a:t>optimize </a:t>
            </a:r>
            <a:r>
              <a:rPr lang="en-US" sz="1600" kern="0" dirty="0">
                <a:solidFill>
                  <a:schemeClr val="tx1"/>
                </a:solidFill>
              </a:rPr>
              <a:t>the computational and/or radio resources</a:t>
            </a:r>
            <a:r>
              <a:rPr lang="en-US" sz="1600" kern="0" dirty="0">
                <a:solidFill>
                  <a:srgbClr val="0F62FF"/>
                </a:solidFill>
              </a:rPr>
              <a:t> </a:t>
            </a:r>
          </a:p>
        </p:txBody>
      </p:sp>
      <p:sp>
        <p:nvSpPr>
          <p:cNvPr id="15" name="Title">
            <a:extLst>
              <a:ext uri="{FF2B5EF4-FFF2-40B4-BE49-F238E27FC236}">
                <a16:creationId xmlns:a16="http://schemas.microsoft.com/office/drawing/2014/main" id="{50EF7FC8-6363-2CF8-5200-16BB8E5D9935}"/>
              </a:ext>
            </a:extLst>
          </p:cNvPr>
          <p:cNvSpPr txBox="1">
            <a:spLocks/>
          </p:cNvSpPr>
          <p:nvPr/>
        </p:nvSpPr>
        <p:spPr>
          <a:xfrm>
            <a:off x="739252" y="3119866"/>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That</a:t>
            </a:r>
          </a:p>
        </p:txBody>
      </p:sp>
      <p:pic>
        <p:nvPicPr>
          <p:cNvPr id="20" name="Audio 19">
            <a:extLst>
              <a:ext uri="{FF2B5EF4-FFF2-40B4-BE49-F238E27FC236}">
                <a16:creationId xmlns:a16="http://schemas.microsoft.com/office/drawing/2014/main" id="{E62713F5-A1D6-40D9-5426-981F921F1F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35444925"/>
      </p:ext>
    </p:extLst>
  </p:cSld>
  <p:clrMapOvr>
    <a:masterClrMapping/>
  </p:clrMapOvr>
  <mc:AlternateContent xmlns:mc="http://schemas.openxmlformats.org/markup-compatibility/2006" xmlns:p14="http://schemas.microsoft.com/office/powerpoint/2010/main">
    <mc:Choice Requires="p14">
      <p:transition spd="slow" p14:dur="2000" advTm="27936"/>
    </mc:Choice>
    <mc:Fallback xmlns="">
      <p:transition spd="slow" advTm="2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5"/>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6"/>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7"/>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6"/>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7"/>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02971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5"/>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7"/>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3907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5"/>
                <a:stretch>
                  <a:fillRect t="-32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6"/>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87284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536540"/>
          </a:xfrm>
        </p:spPr>
        <p:txBody>
          <a:bodyPr anchor="t">
            <a:normAutofit/>
          </a:bodyPr>
          <a:lstStyle/>
          <a:p>
            <a:r>
              <a:rPr lang="en-US" sz="1600" b="1" dirty="0">
                <a:solidFill>
                  <a:srgbClr val="0F62FF"/>
                </a:solidFill>
                <a:latin typeface="IBM Plex Sans" panose="020B0503050203000203" pitchFamily="34" charset="0"/>
              </a:rPr>
              <a:t>MTP-NT inputs</a:t>
            </a: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
        <p:nvSpPr>
          <p:cNvPr id="6" name="Title">
            <a:extLst>
              <a:ext uri="{FF2B5EF4-FFF2-40B4-BE49-F238E27FC236}">
                <a16:creationId xmlns:a16="http://schemas.microsoft.com/office/drawing/2014/main" id="{CDA636B0-38FC-0B4E-032F-2CCCA3A098D0}"/>
              </a:ext>
            </a:extLst>
          </p:cNvPr>
          <p:cNvSpPr txBox="1">
            <a:spLocks/>
          </p:cNvSpPr>
          <p:nvPr/>
        </p:nvSpPr>
        <p:spPr>
          <a:xfrm>
            <a:off x="977154" y="2649069"/>
            <a:ext cx="10683501" cy="153654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Time series from the analyzed region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selected neighbors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transport hubs</a:t>
            </a:r>
          </a:p>
        </p:txBody>
      </p:sp>
      <p:pic>
        <p:nvPicPr>
          <p:cNvPr id="12" name="Audio 11">
            <a:extLst>
              <a:ext uri="{FF2B5EF4-FFF2-40B4-BE49-F238E27FC236}">
                <a16:creationId xmlns:a16="http://schemas.microsoft.com/office/drawing/2014/main" id="{B3889B41-AF81-1C61-F25F-3B1F67C608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7873308"/>
      </p:ext>
    </p:extLst>
  </p:cSld>
  <p:clrMapOvr>
    <a:masterClrMapping/>
  </p:clrMapOvr>
  <mc:AlternateContent xmlns:mc="http://schemas.openxmlformats.org/markup-compatibility/2006" xmlns:p14="http://schemas.microsoft.com/office/powerpoint/2010/main">
    <mc:Choice Requires="p14">
      <p:transition spd="slow" p14:dur="2000" advTm="40288"/>
    </mc:Choice>
    <mc:Fallback xmlns="">
      <p:transition spd="slow" advTm="4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C15370D3-8E12-736F-1661-B2BD40966C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7455028"/>
      </p:ext>
    </p:extLst>
  </p:cSld>
  <p:clrMapOvr>
    <a:masterClrMapping/>
  </p:clrMapOvr>
  <mc:AlternateContent xmlns:mc="http://schemas.openxmlformats.org/markup-compatibility/2006" xmlns:p14="http://schemas.microsoft.com/office/powerpoint/2010/main">
    <mc:Choice Requires="p14">
      <p:transition spd="slow" p14:dur="2000" advTm="37184"/>
    </mc:Choice>
    <mc:Fallback xmlns="">
      <p:transition spd="slow" advTm="37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0" name="Audio 9">
            <a:extLst>
              <a:ext uri="{FF2B5EF4-FFF2-40B4-BE49-F238E27FC236}">
                <a16:creationId xmlns:a16="http://schemas.microsoft.com/office/drawing/2014/main" id="{E47960C0-DAD7-80C7-6542-F7B59E3D88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9916208"/>
      </p:ext>
    </p:extLst>
  </p:cSld>
  <p:clrMapOvr>
    <a:masterClrMapping/>
  </p:clrMapOvr>
  <mc:AlternateContent xmlns:mc="http://schemas.openxmlformats.org/markup-compatibility/2006" xmlns:p14="http://schemas.microsoft.com/office/powerpoint/2010/main">
    <mc:Choice Requires="p14">
      <p:transition spd="slow" p14:dur="2000" advTm="14112"/>
    </mc:Choice>
    <mc:Fallback xmlns="">
      <p:transition spd="slow" advTm="1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9" name="Audio 8">
            <a:extLst>
              <a:ext uri="{FF2B5EF4-FFF2-40B4-BE49-F238E27FC236}">
                <a16:creationId xmlns:a16="http://schemas.microsoft.com/office/drawing/2014/main" id="{AD9865CC-0DBC-26AB-D15B-984849D268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06885557"/>
      </p:ext>
    </p:extLst>
  </p:cSld>
  <p:clrMapOvr>
    <a:masterClrMapping/>
  </p:clrMapOvr>
  <mc:AlternateContent xmlns:mc="http://schemas.openxmlformats.org/markup-compatibility/2006" xmlns:p14="http://schemas.microsoft.com/office/powerpoint/2010/main">
    <mc:Choice Requires="p14">
      <p:transition spd="slow" p14:dur="2000" advTm="8384"/>
    </mc:Choice>
    <mc:Fallback xmlns="">
      <p:transition spd="slow" advTm="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4"/>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2024448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FED97C8-A705-EB5B-EC7D-E3DEFC0193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6232705"/>
      </p:ext>
    </p:extLst>
  </p:cSld>
  <p:clrMapOvr>
    <a:masterClrMapping/>
  </p:clrMapOvr>
  <mc:AlternateContent xmlns:mc="http://schemas.openxmlformats.org/markup-compatibility/2006" xmlns:p14="http://schemas.microsoft.com/office/powerpoint/2010/main">
    <mc:Choice Requires="p14">
      <p:transition spd="slow" p14:dur="2000" advTm="15104"/>
    </mc:Choice>
    <mc:Fallback xmlns="">
      <p:transition spd="slow" advTm="1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C30AE2E-6710-CC35-1FA2-0E4ADE82C6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2309801"/>
      </p:ext>
    </p:extLst>
  </p:cSld>
  <p:clrMapOvr>
    <a:masterClrMapping/>
  </p:clrMapOvr>
  <mc:AlternateContent xmlns:mc="http://schemas.openxmlformats.org/markup-compatibility/2006" xmlns:p14="http://schemas.microsoft.com/office/powerpoint/2010/main">
    <mc:Choice Requires="p14">
      <p:transition spd="slow" p14:dur="2000" advTm="22304"/>
    </mc:Choice>
    <mc:Fallback xmlns="">
      <p:transition spd="slow" advTm="2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74269749-5FDB-17FD-672B-E6B00FF8E2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1631231"/>
      </p:ext>
    </p:extLst>
  </p:cSld>
  <p:clrMapOvr>
    <a:masterClrMapping/>
  </p:clrMapOvr>
  <mc:AlternateContent xmlns:mc="http://schemas.openxmlformats.org/markup-compatibility/2006" xmlns:p14="http://schemas.microsoft.com/office/powerpoint/2010/main">
    <mc:Choice Requires="p14">
      <p:transition spd="slow" p14:dur="2000" advTm="3584"/>
    </mc:Choice>
    <mc:Fallback xmlns="">
      <p:transition spd="slow" advTm="3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mc:AlternateContent xmlns:mc="http://schemas.openxmlformats.org/markup-compatibility/2006" xmlns:p14="http://schemas.microsoft.com/office/powerpoint/2010/main">
    <mc:Choice Requires="p14">
      <p:transition spd="slow" p14:dur="2000" advTm="4971"/>
    </mc:Choice>
    <mc:Fallback xmlns="">
      <p:transition spd="slow" advTm="497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73</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pic>
        <p:nvPicPr>
          <p:cNvPr id="8" name="Audio 7">
            <a:extLst>
              <a:ext uri="{FF2B5EF4-FFF2-40B4-BE49-F238E27FC236}">
                <a16:creationId xmlns:a16="http://schemas.microsoft.com/office/drawing/2014/main" id="{2C616C7A-1438-E98A-BABF-BBCB561FEB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8706062"/>
      </p:ext>
    </p:extLst>
  </p:cSld>
  <p:clrMapOvr>
    <a:masterClrMapping/>
  </p:clrMapOvr>
  <mc:AlternateContent xmlns:mc="http://schemas.openxmlformats.org/markup-compatibility/2006" xmlns:p14="http://schemas.microsoft.com/office/powerpoint/2010/main">
    <mc:Choice Requires="p14">
      <p:transition spd="slow" p14:dur="2000" advTm="7808"/>
    </mc:Choice>
    <mc:Fallback xmlns="">
      <p:transition spd="slow" advTm="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0080"/>
      </p:ext>
    </p:extLst>
  </p:cSld>
  <p:clrMapOvr>
    <a:masterClrMapping/>
  </p:clrMapOvr>
  <mc:AlternateContent xmlns:mc="http://schemas.openxmlformats.org/markup-compatibility/2006" xmlns:p14="http://schemas.microsoft.com/office/powerpoint/2010/main">
    <mc:Choice Requires="p14">
      <p:transition spd="slow" p14:dur="2000" advTm="19836"/>
    </mc:Choice>
    <mc:Fallback xmlns="">
      <p:transition spd="slow" advTm="1983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9CD60996-FDC1-A708-EDB8-F62FDD4FD7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78944657"/>
      </p:ext>
    </p:extLst>
  </p:cSld>
  <p:clrMapOvr>
    <a:masterClrMapping/>
  </p:clrMapOvr>
  <mc:AlternateContent xmlns:mc="http://schemas.openxmlformats.org/markup-compatibility/2006" xmlns:p14="http://schemas.microsoft.com/office/powerpoint/2010/main">
    <mc:Choice Requires="p14">
      <p:transition spd="slow" p14:dur="2000" advTm="15456"/>
    </mc:Choice>
    <mc:Fallback xmlns="">
      <p:transition spd="slow" advTm="15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302D9A1B-0C67-6F4D-2263-43996F0FCC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34913479"/>
      </p:ext>
    </p:extLst>
  </p:cSld>
  <p:clrMapOvr>
    <a:masterClrMapping/>
  </p:clrMapOvr>
  <mc:AlternateContent xmlns:mc="http://schemas.openxmlformats.org/markup-compatibility/2006" xmlns:p14="http://schemas.microsoft.com/office/powerpoint/2010/main">
    <mc:Choice Requires="p14">
      <p:transition spd="slow" p14:dur="2000" advTm="56480"/>
    </mc:Choice>
    <mc:Fallback xmlns="">
      <p:transition spd="slow" advTm="5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71618E0F-5549-9EA0-1376-EEC4439C75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14272448"/>
      </p:ext>
    </p:extLst>
  </p:cSld>
  <p:clrMapOvr>
    <a:masterClrMapping/>
  </p:clrMapOvr>
  <mc:AlternateContent xmlns:mc="http://schemas.openxmlformats.org/markup-compatibility/2006" xmlns:p14="http://schemas.microsoft.com/office/powerpoint/2010/main">
    <mc:Choice Requires="p14">
      <p:transition spd="slow" p14:dur="2000" advTm="5952"/>
    </mc:Choice>
    <mc:Fallback xmlns="">
      <p:transition spd="slow" advTm="5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a:extLst>
              <a:ext uri="{FF2B5EF4-FFF2-40B4-BE49-F238E27FC236}">
                <a16:creationId xmlns:a16="http://schemas.microsoft.com/office/drawing/2014/main" id="{6949E8FB-0361-9391-2012-5E8933B582C0}"/>
              </a:ext>
            </a:extLst>
          </p:cNvPr>
          <p:cNvSpPr txBox="1">
            <a:spLocks/>
          </p:cNvSpPr>
          <p:nvPr/>
        </p:nvSpPr>
        <p:spPr>
          <a:xfrm>
            <a:off x="531342" y="571463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Plus: dataset compiled in 1-hour samples</a:t>
            </a:r>
          </a:p>
        </p:txBody>
      </p:sp>
      <p:pic>
        <p:nvPicPr>
          <p:cNvPr id="17" name="Audio 16">
            <a:extLst>
              <a:ext uri="{FF2B5EF4-FFF2-40B4-BE49-F238E27FC236}">
                <a16:creationId xmlns:a16="http://schemas.microsoft.com/office/drawing/2014/main" id="{2A412BE8-F3DF-ACB1-AE84-01736F8CB1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25976643"/>
      </p:ext>
    </p:extLst>
  </p:cSld>
  <p:clrMapOvr>
    <a:masterClrMapping/>
  </p:clrMapOvr>
  <mc:AlternateContent xmlns:mc="http://schemas.openxmlformats.org/markup-compatibility/2006" xmlns:p14="http://schemas.microsoft.com/office/powerpoint/2010/main">
    <mc:Choice Requires="p14">
      <p:transition spd="slow" p14:dur="2000" advTm="12320"/>
    </mc:Choice>
    <mc:Fallback xmlns="">
      <p:transition spd="slow" advTm="1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164441"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5" name="Audio 4">
            <a:extLst>
              <a:ext uri="{FF2B5EF4-FFF2-40B4-BE49-F238E27FC236}">
                <a16:creationId xmlns:a16="http://schemas.microsoft.com/office/drawing/2014/main" id="{272E2A2F-1290-5273-65B6-24F8403589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4859"/>
      </p:ext>
    </p:extLst>
  </p:cSld>
  <p:clrMapOvr>
    <a:masterClrMapping/>
  </p:clrMapOvr>
  <mc:AlternateContent xmlns:mc="http://schemas.openxmlformats.org/markup-compatibility/2006" xmlns:p14="http://schemas.microsoft.com/office/powerpoint/2010/main">
    <mc:Choice Requires="p14">
      <p:transition spd="slow" p14:dur="2000" advTm="34208"/>
    </mc:Choice>
    <mc:Fallback xmlns="">
      <p:transition spd="slow" advTm="34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5"/>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32232D7-74FC-3E4F-D9E0-9B8B3B053F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4639350"/>
      </p:ext>
    </p:extLst>
  </p:cSld>
  <p:clrMapOvr>
    <a:masterClrMapping/>
  </p:clrMapOvr>
  <mc:AlternateContent xmlns:mc="http://schemas.openxmlformats.org/markup-compatibility/2006" xmlns:p14="http://schemas.microsoft.com/office/powerpoint/2010/main">
    <mc:Choice Requires="p14">
      <p:transition spd="slow" p14:dur="2000" advTm="16128"/>
    </mc:Choice>
    <mc:Fallback xmlns="">
      <p:transition spd="slow" advTm="16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D7147B5F-5F48-F92D-0A93-AC8E50E7E4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544134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5"/>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681642D6-3F7A-E028-CA58-7793862FC7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330376"/>
      </p:ext>
    </p:extLst>
  </p:cSld>
  <p:clrMapOvr>
    <a:masterClrMapping/>
  </p:clrMapOvr>
  <mc:AlternateContent xmlns:mc="http://schemas.openxmlformats.org/markup-compatibility/2006" xmlns:p14="http://schemas.microsoft.com/office/powerpoint/2010/main">
    <mc:Choice Requires="p14">
      <p:transition spd="slow" p14:dur="2000" advTm="29952"/>
    </mc:Choice>
    <mc:Fallback xmlns="">
      <p:transition spd="slow" advTm="2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6">
            <a:duotone>
              <a:schemeClr val="accent2">
                <a:shade val="45000"/>
                <a:satMod val="135000"/>
              </a:schemeClr>
              <a:prstClr val="white"/>
            </a:duotone>
            <a:alphaModFix amt="58000"/>
            <a:extLst>
              <a:ext uri="{BEBA8EAE-BF5A-486C-A8C5-ECC9F3942E4B}">
                <a14:imgProps xmlns:a14="http://schemas.microsoft.com/office/drawing/2010/main">
                  <a14:imgLayer r:embed="rId7">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7B4B10F-F0B6-65EB-ED24-4B4060202C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5556614"/>
      </p:ext>
    </p:extLst>
  </p:cSld>
  <p:clrMapOvr>
    <a:masterClrMapping/>
  </p:clrMapOvr>
  <mc:AlternateContent xmlns:mc="http://schemas.openxmlformats.org/markup-compatibility/2006" xmlns:p14="http://schemas.microsoft.com/office/powerpoint/2010/main">
    <mc:Choice Requires="p14">
      <p:transition spd="slow" p14:dur="2000" advTm="10304"/>
    </mc:Choice>
    <mc:Fallback xmlns="">
      <p:transition spd="slow" advTm="1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39B2996-1287-9D02-DF83-1110AB6591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pic>
        <p:nvPicPr>
          <p:cNvPr id="7" name="Picture 6" descr="A graph of a graph&#10;&#10;Description automatically generated">
            <a:extLst>
              <a:ext uri="{FF2B5EF4-FFF2-40B4-BE49-F238E27FC236}">
                <a16:creationId xmlns:a16="http://schemas.microsoft.com/office/drawing/2014/main" id="{816709EA-A75A-9E25-E6A2-F2DACAB2CF65}"/>
              </a:ext>
            </a:extLst>
          </p:cNvPr>
          <p:cNvPicPr>
            <a:picLocks noChangeAspect="1"/>
          </p:cNvPicPr>
          <p:nvPr/>
        </p:nvPicPr>
        <p:blipFill>
          <a:blip r:embed="rId9"/>
          <a:stretch>
            <a:fillRect/>
          </a:stretch>
        </p:blipFill>
        <p:spPr>
          <a:xfrm>
            <a:off x="549232" y="998436"/>
            <a:ext cx="6001578" cy="4201104"/>
          </a:xfrm>
          <a:prstGeom prst="rect">
            <a:avLst/>
          </a:prstGeom>
        </p:spPr>
      </p:pic>
    </p:spTree>
    <p:extLst>
      <p:ext uri="{BB962C8B-B14F-4D97-AF65-F5344CB8AC3E}">
        <p14:creationId xmlns:p14="http://schemas.microsoft.com/office/powerpoint/2010/main" val="4100573215"/>
      </p:ext>
    </p:extLst>
  </p:cSld>
  <p:clrMapOvr>
    <a:masterClrMapping/>
  </p:clrMapOvr>
  <mc:AlternateContent xmlns:mc="http://schemas.openxmlformats.org/markup-compatibility/2006" xmlns:p14="http://schemas.microsoft.com/office/powerpoint/2010/main">
    <mc:Choice Requires="p14">
      <p:transition spd="slow" p14:dur="2000" advTm="42080"/>
    </mc:Choice>
    <mc:Fallback xmlns="">
      <p:transition spd="slow" advTm="4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pic>
        <p:nvPicPr>
          <p:cNvPr id="14" name="Audio 13">
            <a:extLst>
              <a:ext uri="{FF2B5EF4-FFF2-40B4-BE49-F238E27FC236}">
                <a16:creationId xmlns:a16="http://schemas.microsoft.com/office/drawing/2014/main" id="{6E2F8572-CBD6-943C-AF11-512538DA938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pic>
        <p:nvPicPr>
          <p:cNvPr id="15" name="Picture 14" descr="A graph showing a line&#10;&#10;Description automatically generated with medium confidence">
            <a:extLst>
              <a:ext uri="{FF2B5EF4-FFF2-40B4-BE49-F238E27FC236}">
                <a16:creationId xmlns:a16="http://schemas.microsoft.com/office/drawing/2014/main" id="{432FE767-8C19-E3F8-CCE7-0C5EB14CCEF9}"/>
              </a:ext>
            </a:extLst>
          </p:cNvPr>
          <p:cNvPicPr>
            <a:picLocks noChangeAspect="1"/>
          </p:cNvPicPr>
          <p:nvPr/>
        </p:nvPicPr>
        <p:blipFill>
          <a:blip r:embed="rId9"/>
          <a:stretch>
            <a:fillRect/>
          </a:stretch>
        </p:blipFill>
        <p:spPr>
          <a:xfrm>
            <a:off x="549231" y="998436"/>
            <a:ext cx="6001578" cy="4201104"/>
          </a:xfrm>
          <a:prstGeom prst="rect">
            <a:avLst/>
          </a:prstGeom>
        </p:spPr>
      </p:pic>
    </p:spTree>
    <p:extLst>
      <p:ext uri="{BB962C8B-B14F-4D97-AF65-F5344CB8AC3E}">
        <p14:creationId xmlns:p14="http://schemas.microsoft.com/office/powerpoint/2010/main" val="1941239047"/>
      </p:ext>
    </p:extLst>
  </p:cSld>
  <p:clrMapOvr>
    <a:masterClrMapping/>
  </p:clrMapOvr>
  <mc:AlternateContent xmlns:mc="http://schemas.openxmlformats.org/markup-compatibility/2006" xmlns:p14="http://schemas.microsoft.com/office/powerpoint/2010/main">
    <mc:Choice Requires="p14">
      <p:transition spd="slow" p14:dur="2000" advTm="40864"/>
    </mc:Choice>
    <mc:Fallback xmlns="">
      <p:transition spd="slow" advTm="4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6"/>
          <a:stretch>
            <a:fillRect/>
          </a:stretch>
        </p:blipFill>
        <p:spPr>
          <a:xfrm>
            <a:off x="1780573" y="2807171"/>
            <a:ext cx="8630854" cy="2143424"/>
          </a:xfrm>
          <a:prstGeom prst="rect">
            <a:avLst/>
          </a:prstGeom>
        </p:spPr>
      </p:pic>
      <p:pic>
        <p:nvPicPr>
          <p:cNvPr id="10" name="Audio 9">
            <a:extLst>
              <a:ext uri="{FF2B5EF4-FFF2-40B4-BE49-F238E27FC236}">
                <a16:creationId xmlns:a16="http://schemas.microsoft.com/office/drawing/2014/main" id="{F0983F17-47F8-F814-237C-1B62A5CF05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02664712"/>
      </p:ext>
    </p:extLst>
  </p:cSld>
  <p:clrMapOvr>
    <a:masterClrMapping/>
  </p:clrMapOvr>
  <mc:AlternateContent xmlns:mc="http://schemas.openxmlformats.org/markup-compatibility/2006" xmlns:p14="http://schemas.microsoft.com/office/powerpoint/2010/main">
    <mc:Choice Requires="p14">
      <p:transition spd="slow" p14:dur="2000" advTm="40864"/>
    </mc:Choice>
    <mc:Fallback xmlns="">
      <p:transition spd="slow" advTm="4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5"/>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6"/>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12">
            <a:extLst>
              <a:ext uri="{FF2B5EF4-FFF2-40B4-BE49-F238E27FC236}">
                <a16:creationId xmlns:a16="http://schemas.microsoft.com/office/drawing/2014/main" id="{899F345A-115C-26D4-2986-CB0281B00D72}"/>
              </a:ext>
            </a:extLst>
          </p:cNvPr>
          <p:cNvPicPr>
            <a:picLocks noChangeAspect="1"/>
          </p:cNvPicPr>
          <p:nvPr/>
        </p:nvPicPr>
        <p:blipFill>
          <a:blip r:embed="rId8"/>
          <a:stretch>
            <a:fillRect/>
          </a:stretch>
        </p:blipFill>
        <p:spPr>
          <a:xfrm>
            <a:off x="1822144" y="3008965"/>
            <a:ext cx="8326012" cy="2029108"/>
          </a:xfrm>
          <a:prstGeom prst="rect">
            <a:avLst/>
          </a:prstGeom>
        </p:spPr>
      </p:pic>
      <p:pic>
        <p:nvPicPr>
          <p:cNvPr id="12" name="Audio 11">
            <a:extLst>
              <a:ext uri="{FF2B5EF4-FFF2-40B4-BE49-F238E27FC236}">
                <a16:creationId xmlns:a16="http://schemas.microsoft.com/office/drawing/2014/main" id="{E995DF42-E803-64DB-036A-D7017EC6087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550103"/>
      </p:ext>
    </p:extLst>
  </p:cSld>
  <p:clrMapOvr>
    <a:masterClrMapping/>
  </p:clrMapOvr>
  <mc:AlternateContent xmlns:mc="http://schemas.openxmlformats.org/markup-compatibility/2006" xmlns:p14="http://schemas.microsoft.com/office/powerpoint/2010/main">
    <mc:Choice Requires="p14">
      <p:transition spd="slow" p14:dur="2000" advTm="15392"/>
    </mc:Choice>
    <mc:Fallback xmlns="">
      <p:transition spd="slow" advTm="15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5"/>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FD34A0DB-0294-5F97-07BC-F045CDA0CA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3381642"/>
      </p:ext>
    </p:extLst>
  </p:cSld>
  <p:clrMapOvr>
    <a:masterClrMapping/>
  </p:clrMapOvr>
  <mc:AlternateContent xmlns:mc="http://schemas.openxmlformats.org/markup-compatibility/2006" xmlns:p14="http://schemas.microsoft.com/office/powerpoint/2010/main">
    <mc:Choice Requires="p14">
      <p:transition spd="slow" p14:dur="2000" advTm="21408"/>
    </mc:Choice>
    <mc:Fallback xmlns="">
      <p:transition spd="slow" advTm="2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00C7E47D-9616-D63E-14A8-FD3B66DE29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2686312"/>
      </p:ext>
    </p:extLst>
  </p:cSld>
  <p:clrMapOvr>
    <a:masterClrMapping/>
  </p:clrMapOvr>
  <mc:AlternateContent xmlns:mc="http://schemas.openxmlformats.org/markup-compatibility/2006" xmlns:p14="http://schemas.microsoft.com/office/powerpoint/2010/main">
    <mc:Choice Requires="p14">
      <p:transition spd="slow" p14:dur="2000" advTm="13696"/>
    </mc:Choice>
    <mc:Fallback xmlns="">
      <p:transition spd="slow" advTm="13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0" name="Audio 9">
            <a:extLst>
              <a:ext uri="{FF2B5EF4-FFF2-40B4-BE49-F238E27FC236}">
                <a16:creationId xmlns:a16="http://schemas.microsoft.com/office/drawing/2014/main" id="{8201DA55-6C2B-3854-E3B3-0D2DDDB220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38293101"/>
      </p:ext>
    </p:extLst>
  </p:cSld>
  <p:clrMapOvr>
    <a:masterClrMapping/>
  </p:clrMapOvr>
  <mc:AlternateContent xmlns:mc="http://schemas.openxmlformats.org/markup-compatibility/2006" xmlns:p14="http://schemas.microsoft.com/office/powerpoint/2010/main">
    <mc:Choice Requires="p14">
      <p:transition spd="slow" p14:dur="2000" advTm="33312"/>
    </mc:Choice>
    <mc:Fallback xmlns="">
      <p:transition spd="slow" advTm="3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a:p>
            <a:endParaRPr lang="en-US" sz="1600" b="1" dirty="0">
              <a:latin typeface="IBM Plex Sans" panose="020B0503050203000203" pitchFamily="34" charset="0"/>
            </a:endParaRPr>
          </a:p>
          <a:p>
            <a:r>
              <a:rPr lang="en-US" sz="1600" b="1" dirty="0">
                <a:latin typeface="IBM Plex Sans" panose="020B0503050203000203" pitchFamily="34" charset="0"/>
              </a:rPr>
              <a:t>Answer: Benchmark your proposal against widely known models</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C20FFCF7-4DD3-8C8B-D19B-8C584F958366}"/>
              </a:ext>
            </a:extLst>
          </p:cNvPr>
          <p:cNvSpPr txBox="1">
            <a:spLocks/>
          </p:cNvSpPr>
          <p:nvPr/>
        </p:nvSpPr>
        <p:spPr>
          <a:xfrm>
            <a:off x="145473" y="2558424"/>
            <a:ext cx="10750741" cy="45326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ARIMA</a:t>
            </a:r>
          </a:p>
          <a:p>
            <a:pPr marL="285750" indent="-285750">
              <a:buFont typeface="Arial" panose="020B0604020202020204" pitchFamily="34" charset="0"/>
              <a:buChar char="•"/>
            </a:pPr>
            <a:r>
              <a:rPr lang="en-US" sz="1600" b="1" dirty="0">
                <a:latin typeface="IBM Plex Sans" panose="020B0503050203000203" pitchFamily="34" charset="0"/>
              </a:rPr>
              <a:t>HW</a:t>
            </a:r>
          </a:p>
          <a:p>
            <a:pPr marL="285750" indent="-285750">
              <a:buFont typeface="Arial" panose="020B0604020202020204" pitchFamily="34" charset="0"/>
              <a:buChar char="•"/>
            </a:pPr>
            <a:r>
              <a:rPr lang="en-US" sz="1600" b="1" dirty="0">
                <a:latin typeface="IBM Plex Sans" panose="020B0503050203000203" pitchFamily="34" charset="0"/>
              </a:rPr>
              <a:t>Prophet</a:t>
            </a:r>
          </a:p>
          <a:p>
            <a:pPr marL="285750" indent="-285750">
              <a:buFont typeface="Arial" panose="020B0604020202020204" pitchFamily="34" charset="0"/>
              <a:buChar char="•"/>
            </a:pPr>
            <a:r>
              <a:rPr lang="en-US" sz="1600" b="1" dirty="0">
                <a:latin typeface="IBM Plex Sans" panose="020B0503050203000203" pitchFamily="34" charset="0"/>
              </a:rPr>
              <a:t>LSTM model</a:t>
            </a:r>
          </a:p>
        </p:txBody>
      </p:sp>
      <p:pic>
        <p:nvPicPr>
          <p:cNvPr id="10" name="Audio 9">
            <a:extLst>
              <a:ext uri="{FF2B5EF4-FFF2-40B4-BE49-F238E27FC236}">
                <a16:creationId xmlns:a16="http://schemas.microsoft.com/office/drawing/2014/main" id="{26EABCCC-39E3-7C15-4C1A-85165B42EA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74737688"/>
      </p:ext>
    </p:extLst>
  </p:cSld>
  <p:clrMapOvr>
    <a:masterClrMapping/>
  </p:clrMapOvr>
  <mc:AlternateContent xmlns:mc="http://schemas.openxmlformats.org/markup-compatibility/2006" xmlns:p14="http://schemas.microsoft.com/office/powerpoint/2010/main">
    <mc:Choice Requires="p14">
      <p:transition spd="slow" p14:dur="2000" advTm="28544"/>
    </mc:Choice>
    <mc:Fallback xmlns="">
      <p:transition spd="slow" advTm="28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1139288-4D56-B6D4-182D-545967A3712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07396185"/>
      </p:ext>
    </p:extLst>
  </p:cSld>
  <p:clrMapOvr>
    <a:masterClrMapping/>
  </p:clrMapOvr>
  <mc:AlternateContent xmlns:mc="http://schemas.openxmlformats.org/markup-compatibility/2006">
    <mc:Choice xmlns:p14="http://schemas.microsoft.com/office/powerpoint/2010/main" Requires="p14">
      <p:transition spd="slow" p14:dur="2000" advTm="21088"/>
    </mc:Choice>
    <mc:Fallback>
      <p:transition spd="slow" advTm="21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35D14A4F-B09C-D52F-7985-E23720E6FC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5103326"/>
      </p:ext>
    </p:extLst>
  </p:cSld>
  <p:clrMapOvr>
    <a:masterClrMapping/>
  </p:clrMapOvr>
  <mc:AlternateContent xmlns:mc="http://schemas.openxmlformats.org/markup-compatibility/2006">
    <mc:Choice xmlns:p14="http://schemas.microsoft.com/office/powerpoint/2010/main" Requires="p14">
      <p:transition spd="slow" p14:dur="2000" advTm="7040"/>
    </mc:Choice>
    <mc:Fallback>
      <p:transition spd="slow" advTm="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20687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a:t>
            </a:r>
            <a:r>
              <a:rPr lang="pt-BR" sz="1600" b="1" dirty="0" err="1">
                <a:latin typeface="IBM Plex Sans" panose="020B0503050203000203" pitchFamily="34" charset="0"/>
              </a:rPr>
              <a:t>Moving</a:t>
            </a:r>
            <a:r>
              <a:rPr lang="pt-BR" sz="1600" b="1" dirty="0">
                <a:latin typeface="IBM Plex Sans" panose="020B0503050203000203" pitchFamily="34" charset="0"/>
              </a:rPr>
              <a:t> </a:t>
            </a:r>
            <a:r>
              <a:rPr lang="pt-BR" sz="1600" b="1" dirty="0" err="1">
                <a:latin typeface="IBM Plex Sans" panose="020B0503050203000203" pitchFamily="34" charset="0"/>
              </a:rPr>
              <a:t>Average</a:t>
            </a:r>
            <a:r>
              <a:rPr lang="pt-BR" sz="1600" b="1" dirty="0">
                <a:latin typeface="IBM Plex Sans" panose="020B0503050203000203" pitchFamily="34" charset="0"/>
              </a:rPr>
              <a:t> – ARIMA: </a:t>
            </a:r>
            <a:r>
              <a:rPr lang="en-US" sz="1600" b="1" dirty="0">
                <a:latin typeface="IBM Plex Sans" panose="020B0503050203000203" pitchFamily="34" charset="0"/>
              </a:rPr>
              <a:t>p=36;d=1;q=0</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215900" y="3325459"/>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FDE5A54-6BA5-6D58-542D-0454835135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55647055"/>
      </p:ext>
    </p:extLst>
  </p:cSld>
  <p:clrMapOvr>
    <a:masterClrMapping/>
  </p:clrMapOvr>
  <mc:AlternateContent xmlns:mc="http://schemas.openxmlformats.org/markup-compatibility/2006" xmlns:p14="http://schemas.microsoft.com/office/powerpoint/2010/main">
    <mc:Choice Requires="p14">
      <p:transition spd="slow" p14:dur="2000" advTm="14048"/>
    </mc:Choice>
    <mc:Fallback xmlns="">
      <p:transition spd="slow" advTm="14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6"/>
          <a:stretch>
            <a:fillRect/>
          </a:stretch>
        </p:blipFill>
        <p:spPr>
          <a:xfrm>
            <a:off x="0" y="1609959"/>
            <a:ext cx="7782082" cy="2415369"/>
          </a:xfrm>
          <a:prstGeom prst="rect">
            <a:avLst/>
          </a:prstGeom>
        </p:spPr>
      </p:pic>
      <p:pic>
        <p:nvPicPr>
          <p:cNvPr id="9" name="Audio 8">
            <a:extLst>
              <a:ext uri="{FF2B5EF4-FFF2-40B4-BE49-F238E27FC236}">
                <a16:creationId xmlns:a16="http://schemas.microsoft.com/office/drawing/2014/main" id="{E0FC7B88-8358-78EC-A9FE-277646E605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17156228"/>
      </p:ext>
    </p:extLst>
  </p:cSld>
  <p:clrMapOvr>
    <a:masterClrMapping/>
  </p:clrMapOvr>
  <mc:AlternateContent xmlns:mc="http://schemas.openxmlformats.org/markup-compatibility/2006" xmlns:p14="http://schemas.microsoft.com/office/powerpoint/2010/main">
    <mc:Choice Requires="p14">
      <p:transition spd="slow" p14:dur="2000" advTm="42112"/>
    </mc:Choice>
    <mc:Fallback xmlns="">
      <p:transition spd="slow" advTm="42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5"/>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EFDABB41-79B5-9013-F23E-5A45CF29A8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069975"/>
      </p:ext>
    </p:extLst>
  </p:cSld>
  <p:clrMapOvr>
    <a:masterClrMapping/>
  </p:clrMapOvr>
  <mc:AlternateContent xmlns:mc="http://schemas.openxmlformats.org/markup-compatibility/2006" xmlns:p14="http://schemas.microsoft.com/office/powerpoint/2010/main">
    <mc:Choice Requires="p14">
      <p:transition spd="slow" p14:dur="2000" advTm="31520"/>
    </mc:Choice>
    <mc:Fallback xmlns="">
      <p:transition spd="slow" advTm="3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5"/>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3A71AC67-2DD5-6A65-DF37-9BFDB20E94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5381174"/>
      </p:ext>
    </p:extLst>
  </p:cSld>
  <p:clrMapOvr>
    <a:masterClrMapping/>
  </p:clrMapOvr>
  <mc:AlternateContent xmlns:mc="http://schemas.openxmlformats.org/markup-compatibility/2006" xmlns:p14="http://schemas.microsoft.com/office/powerpoint/2010/main">
    <mc:Choice Requires="p14">
      <p:transition spd="slow" p14:dur="2000" advTm="21280"/>
    </mc:Choice>
    <mc:Fallback xmlns="">
      <p:transition spd="slow" advTm="2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5"/>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3C014683-FB0B-E1ED-5086-225506112B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3745285"/>
      </p:ext>
    </p:extLst>
  </p:cSld>
  <p:clrMapOvr>
    <a:masterClrMapping/>
  </p:clrMapOvr>
  <mc:AlternateContent xmlns:mc="http://schemas.openxmlformats.org/markup-compatibility/2006" xmlns:p14="http://schemas.microsoft.com/office/powerpoint/2010/main">
    <mc:Choice Requires="p14">
      <p:transition spd="slow" p14:dur="2000" advTm="44576"/>
    </mc:Choice>
    <mc:Fallback xmlns="">
      <p:transition spd="slow" advTm="4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98</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12C939E-E6D7-C799-2EE8-ED670A8492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105957"/>
      </p:ext>
    </p:extLst>
  </p:cSld>
  <p:clrMapOvr>
    <a:masterClrMapping/>
  </p:clrMapOvr>
  <mc:AlternateContent xmlns:mc="http://schemas.openxmlformats.org/markup-compatibility/2006" xmlns:p14="http://schemas.microsoft.com/office/powerpoint/2010/main">
    <mc:Choice Requires="p14">
      <p:transition spd="slow" p14:dur="2000" advTm="5536"/>
    </mc:Choice>
    <mc:Fallback xmlns="">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17477</TotalTime>
  <Words>8915</Words>
  <Application>Microsoft Macintosh PowerPoint</Application>
  <PresentationFormat>Widescreen</PresentationFormat>
  <Paragraphs>1362</Paragraphs>
  <Slides>109</Slides>
  <Notes>108</Notes>
  <HiddenSlides>22</HiddenSlides>
  <MMClips>85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PowerPoint Presentation</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PowerPoint Presentation</vt:lpstr>
      <vt:lpstr>PowerPoint Presentation</vt:lpstr>
      <vt:lpstr>380,000 Base Stations (BSs) in Shanghai  August 1 – August 31, 2014  10 minute samples of each Base Station (BS)  1.96 billion entries;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PowerPoint Presentation</vt:lpstr>
      <vt:lpstr>2844 Base Stations (BSs) in Suzhou  500m2  Uses the neighborhood concept  LSTM Cells paired with Global and Local Autoencoders</vt:lpstr>
      <vt:lpstr>PowerPoint Presentation</vt:lpstr>
      <vt:lpstr>PowerPoint Presentation</vt:lpstr>
      <vt:lpstr>PowerPoint Presentation</vt:lpstr>
      <vt:lpstr>PowerPoint Presentation</vt:lpstr>
      <vt:lpstr>5929 Base Stations (BSs), 1.5 million users  In-tower and inter-tower traffic</vt:lpstr>
      <vt:lpstr>PowerPoint Presentation</vt:lpstr>
      <vt:lpstr>Temporal correlations between physically distant towers  Graph Neural Network (GNN) architecture</vt:lpstr>
      <vt:lpstr>PowerPoint Presentation</vt:lpstr>
      <vt:lpstr>PowerPoint Presentation</vt:lpstr>
      <vt:lpstr>PowerPoint Presentation</vt:lpstr>
      <vt:lpstr>PowerPoint Presentation</vt:lpstr>
      <vt:lpstr>Contents</vt:lpstr>
      <vt:lpstr>PowerPoint Presentation</vt:lpstr>
      <vt:lpstr>PowerPoint Presentation</vt:lpstr>
      <vt:lpstr>Mainly used to dimensionality reduction  Pearson correlation coefficient</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Contents</vt:lpstr>
      <vt:lpstr>10,000 regions  1 CDR sample for each 10 minutes, from November 1st to December 31st of 2013. Total: 8928 traffic samples for each region    </vt:lpstr>
      <vt:lpstr>Moore neighborhood</vt:lpstr>
      <vt:lpstr>PowerPoint Presentation</vt:lpstr>
      <vt:lpstr>T: Set of transport hubs  f: Feature selection to choose the most pertinent transport hubs to the given region  T_sel (x^(m,n) ): Group of transport hubs selected to a given region</vt:lpstr>
      <vt:lpstr>MTP-NT inputs</vt:lpstr>
      <vt:lpstr>PowerPoint Presentation</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Moore regions: 1; 1~2; 1~3; … ; 1~5</vt:lpstr>
      <vt:lpstr>Moore regions: 1; 1~2; 1~3; … ; 1~5</vt:lpstr>
      <vt:lpstr>PowerPoint Presentation</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32</cp:revision>
  <dcterms:created xsi:type="dcterms:W3CDTF">2023-06-29T10:33:55Z</dcterms:created>
  <dcterms:modified xsi:type="dcterms:W3CDTF">2023-11-14T01:47:24Z</dcterms:modified>
</cp:coreProperties>
</file>